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73" r:id="rId2"/>
    <p:sldId id="274" r:id="rId3"/>
    <p:sldId id="275" r:id="rId4"/>
    <p:sldId id="289" r:id="rId5"/>
    <p:sldId id="297" r:id="rId6"/>
    <p:sldId id="299" r:id="rId7"/>
    <p:sldId id="300" r:id="rId8"/>
    <p:sldId id="301" r:id="rId9"/>
    <p:sldId id="29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79" userDrawn="1">
          <p15:clr>
            <a:srgbClr val="A4A3A4"/>
          </p15:clr>
        </p15:guide>
        <p15:guide id="2" pos="565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60F7D23-F238-664D-C620-195AE995299F}" name="Kate Avery" initials="KA" userId="S::Kate.avery@elmgroupltd.com::f119444a-d0e0-437f-93b6-5f2e7c6853cd" providerId="AD"/>
  <p188:author id="{FE39542D-12FE-344E-6B79-E0A0C5D60B9C}" name="Joseph Mole" initials="JM" userId="S::Joseph.Mole@elmgroupltd.com::00f8df04-0b04-4ace-a9d2-b1a0e51e833a" providerId="AD"/>
  <p188:author id="{D49824B8-C00F-5861-E6C6-EDE78474F7F9}" name="Alex Hutchings" initials="AH" userId="S::alex.hutchings@elmgroupltd.com::874b0824-c527-4ba1-95a2-1b05436ce1e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92CA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6130" autoAdjust="0"/>
  </p:normalViewPr>
  <p:slideViewPr>
    <p:cSldViewPr snapToGrid="0" showGuides="1">
      <p:cViewPr varScale="1">
        <p:scale>
          <a:sx n="67" d="100"/>
          <a:sy n="67" d="100"/>
        </p:scale>
        <p:origin x="548" y="44"/>
      </p:cViewPr>
      <p:guideLst>
        <p:guide orient="horz" pos="1979"/>
        <p:guide pos="565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718610-0774-4405-B306-205A09F303C7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8A1EA3FD-6E3B-410A-9D32-32805C948483}">
      <dgm:prSet phldrT="[Text]" custT="1"/>
      <dgm:spPr/>
      <dgm:t>
        <a:bodyPr/>
        <a:lstStyle/>
        <a:p>
          <a:r>
            <a:rPr lang="en-GB" sz="2400" dirty="0"/>
            <a:t>Literature search </a:t>
          </a:r>
        </a:p>
      </dgm:t>
    </dgm:pt>
    <dgm:pt modelId="{E3D8634B-4D1E-400D-810B-DCD72F4313AB}" type="parTrans" cxnId="{BFFD61E9-2AB4-4245-BCFF-BB8F50958C2A}">
      <dgm:prSet/>
      <dgm:spPr/>
      <dgm:t>
        <a:bodyPr/>
        <a:lstStyle/>
        <a:p>
          <a:endParaRPr lang="en-GB"/>
        </a:p>
      </dgm:t>
    </dgm:pt>
    <dgm:pt modelId="{D6E616E6-307E-485B-871F-BA2C8040B041}" type="sibTrans" cxnId="{BFFD61E9-2AB4-4245-BCFF-BB8F50958C2A}">
      <dgm:prSet/>
      <dgm:spPr/>
      <dgm:t>
        <a:bodyPr/>
        <a:lstStyle/>
        <a:p>
          <a:endParaRPr lang="en-GB"/>
        </a:p>
      </dgm:t>
    </dgm:pt>
    <dgm:pt modelId="{3A645871-59A6-4644-AD44-ADBD6F602532}">
      <dgm:prSet phldrT="[Text]" custT="1"/>
      <dgm:spPr/>
      <dgm:t>
        <a:bodyPr/>
        <a:lstStyle/>
        <a:p>
          <a:r>
            <a:rPr lang="en-GB" sz="1800" dirty="0"/>
            <a:t>5 guiding principles developed </a:t>
          </a:r>
        </a:p>
      </dgm:t>
    </dgm:pt>
    <dgm:pt modelId="{3450D735-3590-4217-89D7-80A686EB646B}" type="parTrans" cxnId="{FE4566A0-5109-4E10-BB03-4B429F785F35}">
      <dgm:prSet/>
      <dgm:spPr/>
      <dgm:t>
        <a:bodyPr/>
        <a:lstStyle/>
        <a:p>
          <a:endParaRPr lang="en-GB"/>
        </a:p>
      </dgm:t>
    </dgm:pt>
    <dgm:pt modelId="{B41F19EB-40D1-463B-A75B-E7C60CBEA390}" type="sibTrans" cxnId="{FE4566A0-5109-4E10-BB03-4B429F785F35}">
      <dgm:prSet/>
      <dgm:spPr/>
      <dgm:t>
        <a:bodyPr/>
        <a:lstStyle/>
        <a:p>
          <a:endParaRPr lang="en-GB"/>
        </a:p>
      </dgm:t>
    </dgm:pt>
    <dgm:pt modelId="{CF85E06E-88B1-4B3A-A011-6F2BA93A95B4}">
      <dgm:prSet phldrT="[Text]" custT="1"/>
      <dgm:spPr/>
      <dgm:t>
        <a:bodyPr/>
        <a:lstStyle/>
        <a:p>
          <a:pPr marL="0"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EAF workshop </a:t>
          </a:r>
        </a:p>
      </dgm:t>
    </dgm:pt>
    <dgm:pt modelId="{438FCF23-AFB3-4163-AEC8-3F6D8381CD00}" type="parTrans" cxnId="{B40A098B-2D30-42FB-B046-1A4F56DDAA92}">
      <dgm:prSet/>
      <dgm:spPr/>
      <dgm:t>
        <a:bodyPr/>
        <a:lstStyle/>
        <a:p>
          <a:endParaRPr lang="en-GB"/>
        </a:p>
      </dgm:t>
    </dgm:pt>
    <dgm:pt modelId="{B3955285-3BB7-45DF-8FC3-4A273CE1186B}" type="sibTrans" cxnId="{B40A098B-2D30-42FB-B046-1A4F56DDAA92}">
      <dgm:prSet/>
      <dgm:spPr/>
      <dgm:t>
        <a:bodyPr/>
        <a:lstStyle/>
        <a:p>
          <a:endParaRPr lang="en-GB"/>
        </a:p>
      </dgm:t>
    </dgm:pt>
    <dgm:pt modelId="{8C604BEB-231A-40F2-AA7C-5449631DCBC4}">
      <dgm:prSet phldrT="[Text]" custT="1"/>
      <dgm:spPr/>
      <dgm:t>
        <a:bodyPr/>
        <a:lstStyle/>
        <a:p>
          <a:pPr marL="171450" marR="0" lvl="1" indent="-171450" algn="l" defTabSz="8001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"/>
            <a:tabLst/>
            <a:defRPr/>
          </a:pPr>
          <a:r>
            <a:rPr lang="en-GB" sz="18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Online workshop to discuss and scrutinise the 5 guiding principles</a:t>
          </a:r>
        </a:p>
      </dgm:t>
    </dgm:pt>
    <dgm:pt modelId="{4947F79A-5501-409B-BC44-A4357B587B83}" type="parTrans" cxnId="{5425AB7E-0310-4A1A-80B4-78ED0F62D59D}">
      <dgm:prSet/>
      <dgm:spPr/>
      <dgm:t>
        <a:bodyPr/>
        <a:lstStyle/>
        <a:p>
          <a:endParaRPr lang="en-GB"/>
        </a:p>
      </dgm:t>
    </dgm:pt>
    <dgm:pt modelId="{50CB7639-4E28-405E-9EBC-FDD298262056}" type="sibTrans" cxnId="{5425AB7E-0310-4A1A-80B4-78ED0F62D59D}">
      <dgm:prSet/>
      <dgm:spPr/>
      <dgm:t>
        <a:bodyPr/>
        <a:lstStyle/>
        <a:p>
          <a:endParaRPr lang="en-GB"/>
        </a:p>
      </dgm:t>
    </dgm:pt>
    <dgm:pt modelId="{8DB39198-FD55-4333-876C-90BAD32A36B4}">
      <dgm:prSet phldrT="[Text]" custT="1"/>
      <dgm:spPr/>
      <dgm:t>
        <a:bodyPr/>
        <a:lstStyle/>
        <a:p>
          <a:r>
            <a:rPr lang="en-GB" sz="2400" dirty="0"/>
            <a:t>First vote</a:t>
          </a:r>
        </a:p>
      </dgm:t>
    </dgm:pt>
    <dgm:pt modelId="{800136A3-DFAA-4BD2-B502-61A95DF4811E}" type="parTrans" cxnId="{613D14F8-A310-4B33-B7CC-BE6C0D545BFB}">
      <dgm:prSet/>
      <dgm:spPr/>
      <dgm:t>
        <a:bodyPr/>
        <a:lstStyle/>
        <a:p>
          <a:endParaRPr lang="en-GB"/>
        </a:p>
      </dgm:t>
    </dgm:pt>
    <dgm:pt modelId="{BF165C86-437B-4EA7-A6DA-C96574AB3626}" type="sibTrans" cxnId="{613D14F8-A310-4B33-B7CC-BE6C0D545BFB}">
      <dgm:prSet/>
      <dgm:spPr/>
      <dgm:t>
        <a:bodyPr/>
        <a:lstStyle/>
        <a:p>
          <a:endParaRPr lang="en-GB"/>
        </a:p>
      </dgm:t>
    </dgm:pt>
    <dgm:pt modelId="{85A5A684-6E64-4F31-997A-FB6C8B4F5AA5}">
      <dgm:prSet phldrT="[Text]" custT="1"/>
      <dgm:spPr/>
      <dgm:t>
        <a:bodyPr/>
        <a:lstStyle/>
        <a:p>
          <a:r>
            <a:rPr lang="en-GB" sz="1800" dirty="0"/>
            <a:t>Anonymous </a:t>
          </a:r>
        </a:p>
      </dgm:t>
    </dgm:pt>
    <dgm:pt modelId="{72CCE1D5-8674-4F65-8915-8337A11256EC}" type="parTrans" cxnId="{4A4FA818-BA67-439B-80A1-AA4B130063E4}">
      <dgm:prSet/>
      <dgm:spPr/>
      <dgm:t>
        <a:bodyPr/>
        <a:lstStyle/>
        <a:p>
          <a:endParaRPr lang="en-GB"/>
        </a:p>
      </dgm:t>
    </dgm:pt>
    <dgm:pt modelId="{A8C169F7-D6D8-40BB-925B-688F3FD920FC}" type="sibTrans" cxnId="{4A4FA818-BA67-439B-80A1-AA4B130063E4}">
      <dgm:prSet/>
      <dgm:spPr/>
      <dgm:t>
        <a:bodyPr/>
        <a:lstStyle/>
        <a:p>
          <a:endParaRPr lang="en-GB"/>
        </a:p>
      </dgm:t>
    </dgm:pt>
    <dgm:pt modelId="{37CAA811-7FB2-4B05-97D3-4F62E7EDFAD3}">
      <dgm:prSet phldrT="[Text]" custT="1"/>
      <dgm:spPr/>
      <dgm:t>
        <a:bodyPr/>
        <a:lstStyle/>
        <a:p>
          <a:endParaRPr lang="en-GB" sz="1800" dirty="0"/>
        </a:p>
      </dgm:t>
    </dgm:pt>
    <dgm:pt modelId="{1C2680F2-77E7-46B9-97CA-A413D35F467E}" type="parTrans" cxnId="{1A6BDDE7-F267-4A9C-8E75-A2FC96500989}">
      <dgm:prSet/>
      <dgm:spPr/>
      <dgm:t>
        <a:bodyPr/>
        <a:lstStyle/>
        <a:p>
          <a:endParaRPr lang="en-GB"/>
        </a:p>
      </dgm:t>
    </dgm:pt>
    <dgm:pt modelId="{07176955-D6A0-4F88-92A7-28837F986539}" type="sibTrans" cxnId="{1A6BDDE7-F267-4A9C-8E75-A2FC96500989}">
      <dgm:prSet/>
      <dgm:spPr/>
      <dgm:t>
        <a:bodyPr/>
        <a:lstStyle/>
        <a:p>
          <a:endParaRPr lang="en-GB"/>
        </a:p>
      </dgm:t>
    </dgm:pt>
    <dgm:pt modelId="{DFC3A3F3-9CE6-4173-ADEE-394BE4ECFF30}">
      <dgm:prSet phldrT="[Text]" custT="1"/>
      <dgm:spPr/>
      <dgm:t>
        <a:bodyPr/>
        <a:lstStyle/>
        <a:p>
          <a:r>
            <a:rPr lang="en-GB" sz="1800" dirty="0"/>
            <a:t>Identified recommendations for assessing and managing SDB in patients with ACH </a:t>
          </a:r>
        </a:p>
      </dgm:t>
    </dgm:pt>
    <dgm:pt modelId="{8F70245F-15BA-4D0E-B7DF-295A62479EA5}" type="parTrans" cxnId="{E07DCAF8-B83E-4945-8613-8DEACC2DA9EF}">
      <dgm:prSet/>
      <dgm:spPr/>
      <dgm:t>
        <a:bodyPr/>
        <a:lstStyle/>
        <a:p>
          <a:endParaRPr lang="en-GB"/>
        </a:p>
      </dgm:t>
    </dgm:pt>
    <dgm:pt modelId="{B055C508-0264-4648-9EF9-2AD0604FDC6E}" type="sibTrans" cxnId="{E07DCAF8-B83E-4945-8613-8DEACC2DA9EF}">
      <dgm:prSet/>
      <dgm:spPr/>
      <dgm:t>
        <a:bodyPr/>
        <a:lstStyle/>
        <a:p>
          <a:endParaRPr lang="en-GB"/>
        </a:p>
      </dgm:t>
    </dgm:pt>
    <dgm:pt modelId="{E17223B5-929B-40A3-8FD4-C9B0E5CC4B34}">
      <dgm:prSet phldrT="[Text]" custT="1"/>
      <dgm:spPr/>
      <dgm:t>
        <a:bodyPr/>
        <a:lstStyle/>
        <a:p>
          <a:r>
            <a:rPr lang="en-GB" sz="1800" dirty="0"/>
            <a:t>Live </a:t>
          </a:r>
        </a:p>
      </dgm:t>
    </dgm:pt>
    <dgm:pt modelId="{DDB4F21E-B8C0-4F38-BE79-17609C46341A}" type="parTrans" cxnId="{3D9525C2-D296-44D9-A65B-B5FA343722C3}">
      <dgm:prSet/>
      <dgm:spPr/>
      <dgm:t>
        <a:bodyPr/>
        <a:lstStyle/>
        <a:p>
          <a:endParaRPr lang="en-GB"/>
        </a:p>
      </dgm:t>
    </dgm:pt>
    <dgm:pt modelId="{7AFBB95A-DCA1-4D1E-BC81-733719CAEFA9}" type="sibTrans" cxnId="{3D9525C2-D296-44D9-A65B-B5FA343722C3}">
      <dgm:prSet/>
      <dgm:spPr/>
      <dgm:t>
        <a:bodyPr/>
        <a:lstStyle/>
        <a:p>
          <a:endParaRPr lang="en-GB"/>
        </a:p>
      </dgm:t>
    </dgm:pt>
    <dgm:pt modelId="{ECA720C4-A3D5-4741-B03C-3059240A79DD}">
      <dgm:prSet phldrT="[Text]" custT="1"/>
      <dgm:spPr/>
      <dgm:t>
        <a:bodyPr/>
        <a:lstStyle/>
        <a:p>
          <a:r>
            <a:rPr lang="en-GB" sz="1800" dirty="0"/>
            <a:t>≥75% majority required to pass first vote</a:t>
          </a:r>
        </a:p>
      </dgm:t>
    </dgm:pt>
    <dgm:pt modelId="{841CE1BA-D567-4818-A715-C99AEECDDC83}" type="parTrans" cxnId="{2818FE93-BE32-46C3-96FE-20E96C35EA11}">
      <dgm:prSet/>
      <dgm:spPr/>
      <dgm:t>
        <a:bodyPr/>
        <a:lstStyle/>
        <a:p>
          <a:endParaRPr lang="en-GB"/>
        </a:p>
      </dgm:t>
    </dgm:pt>
    <dgm:pt modelId="{E9EA418E-974D-41F8-9AEA-E12F956BFC77}" type="sibTrans" cxnId="{2818FE93-BE32-46C3-96FE-20E96C35EA11}">
      <dgm:prSet/>
      <dgm:spPr/>
      <dgm:t>
        <a:bodyPr/>
        <a:lstStyle/>
        <a:p>
          <a:endParaRPr lang="en-GB"/>
        </a:p>
      </dgm:t>
    </dgm:pt>
    <dgm:pt modelId="{02EE9987-9CD2-433D-A5D9-87DF295FF7D6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GB" sz="2400" dirty="0"/>
            <a:t>Second vote </a:t>
          </a:r>
        </a:p>
      </dgm:t>
    </dgm:pt>
    <dgm:pt modelId="{5DA2274A-2568-4762-8957-EFB8D1E24D87}" type="parTrans" cxnId="{8F4CA160-B29A-4489-A626-6C6E8A337825}">
      <dgm:prSet/>
      <dgm:spPr/>
      <dgm:t>
        <a:bodyPr/>
        <a:lstStyle/>
        <a:p>
          <a:endParaRPr lang="en-GB"/>
        </a:p>
      </dgm:t>
    </dgm:pt>
    <dgm:pt modelId="{B029C24B-0CDA-4C0B-BD1A-A4DD46D48AEC}" type="sibTrans" cxnId="{8F4CA160-B29A-4489-A626-6C6E8A337825}">
      <dgm:prSet/>
      <dgm:spPr/>
      <dgm:t>
        <a:bodyPr/>
        <a:lstStyle/>
        <a:p>
          <a:endParaRPr lang="en-GB"/>
        </a:p>
      </dgm:t>
    </dgm:pt>
    <dgm:pt modelId="{A46B32D3-62C5-4137-86B8-3229C50D58AF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GB" sz="1800" dirty="0"/>
            <a:t>Level of agreement identified</a:t>
          </a:r>
        </a:p>
      </dgm:t>
    </dgm:pt>
    <dgm:pt modelId="{9855F350-A432-49F1-8354-9EC291DC57B6}" type="parTrans" cxnId="{444DF784-1F94-449B-9A19-01C0490BAD0D}">
      <dgm:prSet/>
      <dgm:spPr/>
      <dgm:t>
        <a:bodyPr/>
        <a:lstStyle/>
        <a:p>
          <a:endParaRPr lang="en-GB"/>
        </a:p>
      </dgm:t>
    </dgm:pt>
    <dgm:pt modelId="{372302BB-0FB4-452D-8CE7-70B607BBB2C9}" type="sibTrans" cxnId="{444DF784-1F94-449B-9A19-01C0490BAD0D}">
      <dgm:prSet/>
      <dgm:spPr/>
      <dgm:t>
        <a:bodyPr/>
        <a:lstStyle/>
        <a:p>
          <a:endParaRPr lang="en-GB"/>
        </a:p>
      </dgm:t>
    </dgm:pt>
    <dgm:pt modelId="{63BA4DB5-2D97-4F1E-9EC2-EAD6AECDABA8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GB" sz="1800" dirty="0"/>
            <a:t>Vote on a scale </a:t>
          </a:r>
          <a:br>
            <a:rPr lang="en-GB" sz="1800" dirty="0"/>
          </a:br>
          <a:r>
            <a:rPr lang="en-GB" sz="1800" dirty="0"/>
            <a:t>of 1–10 </a:t>
          </a:r>
        </a:p>
      </dgm:t>
    </dgm:pt>
    <dgm:pt modelId="{9B1ED052-7DD0-49EE-AD3A-46838E9A3D86}" type="parTrans" cxnId="{8FE86C77-74B8-4670-991A-5D8C73413349}">
      <dgm:prSet/>
      <dgm:spPr/>
      <dgm:t>
        <a:bodyPr/>
        <a:lstStyle/>
        <a:p>
          <a:endParaRPr lang="en-GB"/>
        </a:p>
      </dgm:t>
    </dgm:pt>
    <dgm:pt modelId="{E99BC8F5-3EBC-4980-B71B-B5B060ABFA46}" type="sibTrans" cxnId="{8FE86C77-74B8-4670-991A-5D8C73413349}">
      <dgm:prSet/>
      <dgm:spPr/>
      <dgm:t>
        <a:bodyPr/>
        <a:lstStyle/>
        <a:p>
          <a:endParaRPr lang="en-GB"/>
        </a:p>
      </dgm:t>
    </dgm:pt>
    <dgm:pt modelId="{4D5B070D-0D15-4B26-AED4-C253E576F467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GB" sz="1600" dirty="0"/>
            <a:t>1= do not agree </a:t>
          </a:r>
          <a:br>
            <a:rPr lang="en-GB" sz="1600" dirty="0"/>
          </a:br>
          <a:r>
            <a:rPr lang="en-GB" sz="1600" dirty="0"/>
            <a:t>at all </a:t>
          </a:r>
        </a:p>
      </dgm:t>
    </dgm:pt>
    <dgm:pt modelId="{EDD4B1FA-E1D7-4972-989B-9A4D740B2AF5}" type="parTrans" cxnId="{EB7015FA-4CA5-4F4F-B65E-12B9C08257D8}">
      <dgm:prSet/>
      <dgm:spPr/>
      <dgm:t>
        <a:bodyPr/>
        <a:lstStyle/>
        <a:p>
          <a:endParaRPr lang="en-GB"/>
        </a:p>
      </dgm:t>
    </dgm:pt>
    <dgm:pt modelId="{38D0A615-F0D5-4845-BB05-EFE4226C3D6D}" type="sibTrans" cxnId="{EB7015FA-4CA5-4F4F-B65E-12B9C08257D8}">
      <dgm:prSet/>
      <dgm:spPr/>
      <dgm:t>
        <a:bodyPr/>
        <a:lstStyle/>
        <a:p>
          <a:endParaRPr lang="en-GB"/>
        </a:p>
      </dgm:t>
    </dgm:pt>
    <dgm:pt modelId="{85BD9665-C32D-4CC4-A667-30EE8D65239A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GB" sz="1600" dirty="0"/>
            <a:t>10= strongly agree</a:t>
          </a:r>
        </a:p>
      </dgm:t>
    </dgm:pt>
    <dgm:pt modelId="{BD6F1E85-F33F-4EF0-BC60-265E8ED6AC5B}" type="parTrans" cxnId="{B808A1B2-1FB7-4988-9E02-B335F9C8A490}">
      <dgm:prSet/>
      <dgm:spPr/>
      <dgm:t>
        <a:bodyPr/>
        <a:lstStyle/>
        <a:p>
          <a:endParaRPr lang="en-GB"/>
        </a:p>
      </dgm:t>
    </dgm:pt>
    <dgm:pt modelId="{F96CD118-8606-403E-AAA7-24342E637D33}" type="sibTrans" cxnId="{B808A1B2-1FB7-4988-9E02-B335F9C8A490}">
      <dgm:prSet/>
      <dgm:spPr/>
      <dgm:t>
        <a:bodyPr/>
        <a:lstStyle/>
        <a:p>
          <a:endParaRPr lang="en-GB"/>
        </a:p>
      </dgm:t>
    </dgm:pt>
    <dgm:pt modelId="{122440CC-9FA4-4D36-8B0E-1307E0B29D77}">
      <dgm:prSet phldrT="[Text]" custT="1"/>
      <dgm:spPr/>
      <dgm:t>
        <a:bodyPr/>
        <a:lstStyle/>
        <a:p>
          <a:pPr marL="171450" marR="0" lvl="1" indent="-171450" algn="l" defTabSz="8001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"/>
            <a:tabLst/>
            <a:defRPr/>
          </a:pPr>
          <a:r>
            <a:rPr lang="en-GB" sz="18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Representatives </a:t>
          </a:r>
          <a:r>
            <a:rPr lang="en-GB" sz="1800" kern="1200" dirty="0">
              <a:solidFill>
                <a:prstClr val="white"/>
              </a:solidFill>
              <a:latin typeface="+mn-lt"/>
              <a:ea typeface="+mn-ea"/>
              <a:cs typeface="+mn-cs"/>
            </a:rPr>
            <a:t>from 17 countries </a:t>
          </a:r>
          <a:r>
            <a:rPr lang="en-GB" sz="18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included 40 HCPs and 2 patient advocacy groups representatives</a:t>
          </a:r>
        </a:p>
      </dgm:t>
    </dgm:pt>
    <dgm:pt modelId="{61FEE92A-740B-4DF9-B89E-49E0EC68C825}" type="parTrans" cxnId="{2C18305A-C96B-4214-A138-70D34AFA70F0}">
      <dgm:prSet/>
      <dgm:spPr/>
      <dgm:t>
        <a:bodyPr/>
        <a:lstStyle/>
        <a:p>
          <a:endParaRPr lang="en-GB"/>
        </a:p>
      </dgm:t>
    </dgm:pt>
    <dgm:pt modelId="{958F31DD-95DE-409B-AB5C-8C989F30486C}" type="sibTrans" cxnId="{2C18305A-C96B-4214-A138-70D34AFA70F0}">
      <dgm:prSet/>
      <dgm:spPr/>
      <dgm:t>
        <a:bodyPr/>
        <a:lstStyle/>
        <a:p>
          <a:endParaRPr lang="en-GB"/>
        </a:p>
      </dgm:t>
    </dgm:pt>
    <dgm:pt modelId="{F2904908-CD6B-409D-A5DF-E75548082551}" type="pres">
      <dgm:prSet presAssocID="{07718610-0774-4405-B306-205A09F303C7}" presName="Name0" presStyleCnt="0">
        <dgm:presLayoutVars>
          <dgm:dir/>
          <dgm:resizeHandles val="exact"/>
        </dgm:presLayoutVars>
      </dgm:prSet>
      <dgm:spPr/>
    </dgm:pt>
    <dgm:pt modelId="{3B194872-DCEB-4497-8130-C28DF1BE5742}" type="pres">
      <dgm:prSet presAssocID="{8A1EA3FD-6E3B-410A-9D32-32805C948483}" presName="node" presStyleLbl="node1" presStyleIdx="0" presStyleCnt="4">
        <dgm:presLayoutVars>
          <dgm:bulletEnabled val="1"/>
        </dgm:presLayoutVars>
      </dgm:prSet>
      <dgm:spPr/>
    </dgm:pt>
    <dgm:pt modelId="{369AA790-F2FF-4A43-9A32-71BB0FD5EABB}" type="pres">
      <dgm:prSet presAssocID="{D6E616E6-307E-485B-871F-BA2C8040B041}" presName="sibTrans" presStyleLbl="sibTrans2D1" presStyleIdx="0" presStyleCnt="3"/>
      <dgm:spPr/>
    </dgm:pt>
    <dgm:pt modelId="{9F9AEEF9-4C7B-4767-84F0-BC4B1EA82437}" type="pres">
      <dgm:prSet presAssocID="{D6E616E6-307E-485B-871F-BA2C8040B041}" presName="connectorText" presStyleLbl="sibTrans2D1" presStyleIdx="0" presStyleCnt="3"/>
      <dgm:spPr/>
    </dgm:pt>
    <dgm:pt modelId="{D62EBA4E-D746-4040-A7B8-4AA875D98A38}" type="pres">
      <dgm:prSet presAssocID="{CF85E06E-88B1-4B3A-A011-6F2BA93A95B4}" presName="node" presStyleLbl="node1" presStyleIdx="1" presStyleCnt="4">
        <dgm:presLayoutVars>
          <dgm:bulletEnabled val="1"/>
        </dgm:presLayoutVars>
      </dgm:prSet>
      <dgm:spPr/>
    </dgm:pt>
    <dgm:pt modelId="{7C6AB002-52D3-45A0-938F-FF4FE57DCFD6}" type="pres">
      <dgm:prSet presAssocID="{B3955285-3BB7-45DF-8FC3-4A273CE1186B}" presName="sibTrans" presStyleLbl="sibTrans2D1" presStyleIdx="1" presStyleCnt="3"/>
      <dgm:spPr/>
    </dgm:pt>
    <dgm:pt modelId="{33AD8395-7D7A-4A77-8461-2B1153D19358}" type="pres">
      <dgm:prSet presAssocID="{B3955285-3BB7-45DF-8FC3-4A273CE1186B}" presName="connectorText" presStyleLbl="sibTrans2D1" presStyleIdx="1" presStyleCnt="3"/>
      <dgm:spPr/>
    </dgm:pt>
    <dgm:pt modelId="{C40968AE-4DA3-4618-8F60-D300A8D76489}" type="pres">
      <dgm:prSet presAssocID="{8DB39198-FD55-4333-876C-90BAD32A36B4}" presName="node" presStyleLbl="node1" presStyleIdx="2" presStyleCnt="4">
        <dgm:presLayoutVars>
          <dgm:bulletEnabled val="1"/>
        </dgm:presLayoutVars>
      </dgm:prSet>
      <dgm:spPr/>
    </dgm:pt>
    <dgm:pt modelId="{0FF4CF73-E156-4888-A931-5F0106F43ADB}" type="pres">
      <dgm:prSet presAssocID="{BF165C86-437B-4EA7-A6DA-C96574AB3626}" presName="sibTrans" presStyleLbl="sibTrans2D1" presStyleIdx="2" presStyleCnt="3"/>
      <dgm:spPr/>
    </dgm:pt>
    <dgm:pt modelId="{0E385260-4FC3-474F-8B65-790DEF41BE04}" type="pres">
      <dgm:prSet presAssocID="{BF165C86-437B-4EA7-A6DA-C96574AB3626}" presName="connectorText" presStyleLbl="sibTrans2D1" presStyleIdx="2" presStyleCnt="3"/>
      <dgm:spPr/>
    </dgm:pt>
    <dgm:pt modelId="{AC50E2CF-2EE9-4795-8A29-68958AAE197E}" type="pres">
      <dgm:prSet presAssocID="{02EE9987-9CD2-433D-A5D9-87DF295FF7D6}" presName="node" presStyleLbl="node1" presStyleIdx="3" presStyleCnt="4">
        <dgm:presLayoutVars>
          <dgm:bulletEnabled val="1"/>
        </dgm:presLayoutVars>
      </dgm:prSet>
      <dgm:spPr/>
    </dgm:pt>
  </dgm:ptLst>
  <dgm:cxnLst>
    <dgm:cxn modelId="{02677407-720E-4620-A2D6-DE52E2B92C3F}" type="presOf" srcId="{4D5B070D-0D15-4B26-AED4-C253E576F467}" destId="{AC50E2CF-2EE9-4795-8A29-68958AAE197E}" srcOrd="0" destOrd="3" presId="urn:microsoft.com/office/officeart/2005/8/layout/process1"/>
    <dgm:cxn modelId="{4A4FA818-BA67-439B-80A1-AA4B130063E4}" srcId="{8DB39198-FD55-4333-876C-90BAD32A36B4}" destId="{85A5A684-6E64-4F31-997A-FB6C8B4F5AA5}" srcOrd="0" destOrd="0" parTransId="{72CCE1D5-8674-4F65-8915-8337A11256EC}" sibTransId="{A8C169F7-D6D8-40BB-925B-688F3FD920FC}"/>
    <dgm:cxn modelId="{9E8C001C-796E-4BE8-8C14-66AAE605118C}" type="presOf" srcId="{B3955285-3BB7-45DF-8FC3-4A273CE1186B}" destId="{33AD8395-7D7A-4A77-8461-2B1153D19358}" srcOrd="1" destOrd="0" presId="urn:microsoft.com/office/officeart/2005/8/layout/process1"/>
    <dgm:cxn modelId="{82CF9524-923C-41B2-BBA0-C2D0EB6B2637}" type="presOf" srcId="{85BD9665-C32D-4CC4-A667-30EE8D65239A}" destId="{AC50E2CF-2EE9-4795-8A29-68958AAE197E}" srcOrd="0" destOrd="4" presId="urn:microsoft.com/office/officeart/2005/8/layout/process1"/>
    <dgm:cxn modelId="{F66DCD36-E2A9-48CF-9A9A-49B2664597B7}" type="presOf" srcId="{BF165C86-437B-4EA7-A6DA-C96574AB3626}" destId="{0FF4CF73-E156-4888-A931-5F0106F43ADB}" srcOrd="0" destOrd="0" presId="urn:microsoft.com/office/officeart/2005/8/layout/process1"/>
    <dgm:cxn modelId="{3720893A-ECEF-44D9-ACA7-148A4AE76ADC}" type="presOf" srcId="{37CAA811-7FB2-4B05-97D3-4F62E7EDFAD3}" destId="{3B194872-DCEB-4497-8130-C28DF1BE5742}" srcOrd="0" destOrd="3" presId="urn:microsoft.com/office/officeart/2005/8/layout/process1"/>
    <dgm:cxn modelId="{59A5EC5D-6A3D-4C82-909A-83126258700E}" type="presOf" srcId="{BF165C86-437B-4EA7-A6DA-C96574AB3626}" destId="{0E385260-4FC3-474F-8B65-790DEF41BE04}" srcOrd="1" destOrd="0" presId="urn:microsoft.com/office/officeart/2005/8/layout/process1"/>
    <dgm:cxn modelId="{8F4CA160-B29A-4489-A626-6C6E8A337825}" srcId="{07718610-0774-4405-B306-205A09F303C7}" destId="{02EE9987-9CD2-433D-A5D9-87DF295FF7D6}" srcOrd="3" destOrd="0" parTransId="{5DA2274A-2568-4762-8957-EFB8D1E24D87}" sibTransId="{B029C24B-0CDA-4C0B-BD1A-A4DD46D48AEC}"/>
    <dgm:cxn modelId="{1658EE51-6CEA-479E-9F91-8F20B1FE3152}" type="presOf" srcId="{122440CC-9FA4-4D36-8B0E-1307E0B29D77}" destId="{D62EBA4E-D746-4040-A7B8-4AA875D98A38}" srcOrd="0" destOrd="2" presId="urn:microsoft.com/office/officeart/2005/8/layout/process1"/>
    <dgm:cxn modelId="{8FE86C77-74B8-4670-991A-5D8C73413349}" srcId="{02EE9987-9CD2-433D-A5D9-87DF295FF7D6}" destId="{63BA4DB5-2D97-4F1E-9EC2-EAD6AECDABA8}" srcOrd="1" destOrd="0" parTransId="{9B1ED052-7DD0-49EE-AD3A-46838E9A3D86}" sibTransId="{E99BC8F5-3EBC-4980-B71B-B5B060ABFA46}"/>
    <dgm:cxn modelId="{2C18305A-C96B-4214-A138-70D34AFA70F0}" srcId="{CF85E06E-88B1-4B3A-A011-6F2BA93A95B4}" destId="{122440CC-9FA4-4D36-8B0E-1307E0B29D77}" srcOrd="1" destOrd="0" parTransId="{61FEE92A-740B-4DF9-B89E-49E0EC68C825}" sibTransId="{958F31DD-95DE-409B-AB5C-8C989F30486C}"/>
    <dgm:cxn modelId="{5425AB7E-0310-4A1A-80B4-78ED0F62D59D}" srcId="{CF85E06E-88B1-4B3A-A011-6F2BA93A95B4}" destId="{8C604BEB-231A-40F2-AA7C-5449631DCBC4}" srcOrd="0" destOrd="0" parTransId="{4947F79A-5501-409B-BC44-A4357B587B83}" sibTransId="{50CB7639-4E28-405E-9EBC-FDD298262056}"/>
    <dgm:cxn modelId="{7676A181-7E5A-430A-A45B-6456418B4B0A}" type="presOf" srcId="{A46B32D3-62C5-4137-86B8-3229C50D58AF}" destId="{AC50E2CF-2EE9-4795-8A29-68958AAE197E}" srcOrd="0" destOrd="1" presId="urn:microsoft.com/office/officeart/2005/8/layout/process1"/>
    <dgm:cxn modelId="{D8D5D581-41DC-445A-8A62-56B61F6BBFDE}" type="presOf" srcId="{85A5A684-6E64-4F31-997A-FB6C8B4F5AA5}" destId="{C40968AE-4DA3-4618-8F60-D300A8D76489}" srcOrd="0" destOrd="1" presId="urn:microsoft.com/office/officeart/2005/8/layout/process1"/>
    <dgm:cxn modelId="{444DF784-1F94-449B-9A19-01C0490BAD0D}" srcId="{02EE9987-9CD2-433D-A5D9-87DF295FF7D6}" destId="{A46B32D3-62C5-4137-86B8-3229C50D58AF}" srcOrd="0" destOrd="0" parTransId="{9855F350-A432-49F1-8354-9EC291DC57B6}" sibTransId="{372302BB-0FB4-452D-8CE7-70B607BBB2C9}"/>
    <dgm:cxn modelId="{058B9E86-AC57-4E9C-A73F-8DE5B5B93C2B}" type="presOf" srcId="{B3955285-3BB7-45DF-8FC3-4A273CE1186B}" destId="{7C6AB002-52D3-45A0-938F-FF4FE57DCFD6}" srcOrd="0" destOrd="0" presId="urn:microsoft.com/office/officeart/2005/8/layout/process1"/>
    <dgm:cxn modelId="{F7BDF386-088B-4D55-84BC-AFDE427B8DF9}" type="presOf" srcId="{3A645871-59A6-4644-AD44-ADBD6F602532}" destId="{3B194872-DCEB-4497-8130-C28DF1BE5742}" srcOrd="0" destOrd="2" presId="urn:microsoft.com/office/officeart/2005/8/layout/process1"/>
    <dgm:cxn modelId="{197B8F89-7F4C-4D97-A446-8315899CCFA2}" type="presOf" srcId="{D6E616E6-307E-485B-871F-BA2C8040B041}" destId="{369AA790-F2FF-4A43-9A32-71BB0FD5EABB}" srcOrd="0" destOrd="0" presId="urn:microsoft.com/office/officeart/2005/8/layout/process1"/>
    <dgm:cxn modelId="{B40A098B-2D30-42FB-B046-1A4F56DDAA92}" srcId="{07718610-0774-4405-B306-205A09F303C7}" destId="{CF85E06E-88B1-4B3A-A011-6F2BA93A95B4}" srcOrd="1" destOrd="0" parTransId="{438FCF23-AFB3-4163-AEC8-3F6D8381CD00}" sibTransId="{B3955285-3BB7-45DF-8FC3-4A273CE1186B}"/>
    <dgm:cxn modelId="{2818FE93-BE32-46C3-96FE-20E96C35EA11}" srcId="{8DB39198-FD55-4333-876C-90BAD32A36B4}" destId="{ECA720C4-A3D5-4741-B03C-3059240A79DD}" srcOrd="2" destOrd="0" parTransId="{841CE1BA-D567-4818-A715-C99AEECDDC83}" sibTransId="{E9EA418E-974D-41F8-9AEA-E12F956BFC77}"/>
    <dgm:cxn modelId="{24835097-3A16-412B-8C9C-F3968E8B093B}" type="presOf" srcId="{8DB39198-FD55-4333-876C-90BAD32A36B4}" destId="{C40968AE-4DA3-4618-8F60-D300A8D76489}" srcOrd="0" destOrd="0" presId="urn:microsoft.com/office/officeart/2005/8/layout/process1"/>
    <dgm:cxn modelId="{8AF6EC9B-9D07-4D91-BD12-7CF8B91C3E31}" type="presOf" srcId="{07718610-0774-4405-B306-205A09F303C7}" destId="{F2904908-CD6B-409D-A5DF-E75548082551}" srcOrd="0" destOrd="0" presId="urn:microsoft.com/office/officeart/2005/8/layout/process1"/>
    <dgm:cxn modelId="{3CD8879D-C37C-441A-96C2-99D561E16045}" type="presOf" srcId="{D6E616E6-307E-485B-871F-BA2C8040B041}" destId="{9F9AEEF9-4C7B-4767-84F0-BC4B1EA82437}" srcOrd="1" destOrd="0" presId="urn:microsoft.com/office/officeart/2005/8/layout/process1"/>
    <dgm:cxn modelId="{C3EC109E-743C-4959-B3D8-BB8BD961FDC2}" type="presOf" srcId="{CF85E06E-88B1-4B3A-A011-6F2BA93A95B4}" destId="{D62EBA4E-D746-4040-A7B8-4AA875D98A38}" srcOrd="0" destOrd="0" presId="urn:microsoft.com/office/officeart/2005/8/layout/process1"/>
    <dgm:cxn modelId="{FE4566A0-5109-4E10-BB03-4B429F785F35}" srcId="{8A1EA3FD-6E3B-410A-9D32-32805C948483}" destId="{3A645871-59A6-4644-AD44-ADBD6F602532}" srcOrd="1" destOrd="0" parTransId="{3450D735-3590-4217-89D7-80A686EB646B}" sibTransId="{B41F19EB-40D1-463B-A75B-E7C60CBEA390}"/>
    <dgm:cxn modelId="{B808A1B2-1FB7-4988-9E02-B335F9C8A490}" srcId="{63BA4DB5-2D97-4F1E-9EC2-EAD6AECDABA8}" destId="{85BD9665-C32D-4CC4-A667-30EE8D65239A}" srcOrd="1" destOrd="0" parTransId="{BD6F1E85-F33F-4EF0-BC60-265E8ED6AC5B}" sibTransId="{F96CD118-8606-403E-AAA7-24342E637D33}"/>
    <dgm:cxn modelId="{39ED51BD-14A7-4D90-9750-BF4898C3C931}" type="presOf" srcId="{8A1EA3FD-6E3B-410A-9D32-32805C948483}" destId="{3B194872-DCEB-4497-8130-C28DF1BE5742}" srcOrd="0" destOrd="0" presId="urn:microsoft.com/office/officeart/2005/8/layout/process1"/>
    <dgm:cxn modelId="{8471B8BD-26F4-4E8F-9423-E6BC61794F7C}" type="presOf" srcId="{ECA720C4-A3D5-4741-B03C-3059240A79DD}" destId="{C40968AE-4DA3-4618-8F60-D300A8D76489}" srcOrd="0" destOrd="3" presId="urn:microsoft.com/office/officeart/2005/8/layout/process1"/>
    <dgm:cxn modelId="{3D9525C2-D296-44D9-A65B-B5FA343722C3}" srcId="{8DB39198-FD55-4333-876C-90BAD32A36B4}" destId="{E17223B5-929B-40A3-8FD4-C9B0E5CC4B34}" srcOrd="1" destOrd="0" parTransId="{DDB4F21E-B8C0-4F38-BE79-17609C46341A}" sibTransId="{7AFBB95A-DCA1-4D1E-BC81-733719CAEFA9}"/>
    <dgm:cxn modelId="{E0296BC4-171B-47EE-9A83-D44461EFE1EB}" type="presOf" srcId="{DFC3A3F3-9CE6-4173-ADEE-394BE4ECFF30}" destId="{3B194872-DCEB-4497-8130-C28DF1BE5742}" srcOrd="0" destOrd="1" presId="urn:microsoft.com/office/officeart/2005/8/layout/process1"/>
    <dgm:cxn modelId="{008F0FC7-9DCE-48A3-A9C4-6FC20BD56988}" type="presOf" srcId="{02EE9987-9CD2-433D-A5D9-87DF295FF7D6}" destId="{AC50E2CF-2EE9-4795-8A29-68958AAE197E}" srcOrd="0" destOrd="0" presId="urn:microsoft.com/office/officeart/2005/8/layout/process1"/>
    <dgm:cxn modelId="{8D3126E1-C13D-4CAD-88EA-DDD3D17EA60D}" type="presOf" srcId="{8C604BEB-231A-40F2-AA7C-5449631DCBC4}" destId="{D62EBA4E-D746-4040-A7B8-4AA875D98A38}" srcOrd="0" destOrd="1" presId="urn:microsoft.com/office/officeart/2005/8/layout/process1"/>
    <dgm:cxn modelId="{DDE68AE1-2AEC-476B-A928-BA44A5DB9601}" type="presOf" srcId="{E17223B5-929B-40A3-8FD4-C9B0E5CC4B34}" destId="{C40968AE-4DA3-4618-8F60-D300A8D76489}" srcOrd="0" destOrd="2" presId="urn:microsoft.com/office/officeart/2005/8/layout/process1"/>
    <dgm:cxn modelId="{1A6BDDE7-F267-4A9C-8E75-A2FC96500989}" srcId="{8A1EA3FD-6E3B-410A-9D32-32805C948483}" destId="{37CAA811-7FB2-4B05-97D3-4F62E7EDFAD3}" srcOrd="2" destOrd="0" parTransId="{1C2680F2-77E7-46B9-97CA-A413D35F467E}" sibTransId="{07176955-D6A0-4F88-92A7-28837F986539}"/>
    <dgm:cxn modelId="{BFFD61E9-2AB4-4245-BCFF-BB8F50958C2A}" srcId="{07718610-0774-4405-B306-205A09F303C7}" destId="{8A1EA3FD-6E3B-410A-9D32-32805C948483}" srcOrd="0" destOrd="0" parTransId="{E3D8634B-4D1E-400D-810B-DCD72F4313AB}" sibTransId="{D6E616E6-307E-485B-871F-BA2C8040B041}"/>
    <dgm:cxn modelId="{629A8CF2-FC96-4F56-B3BE-0BA4C45BDD98}" type="presOf" srcId="{63BA4DB5-2D97-4F1E-9EC2-EAD6AECDABA8}" destId="{AC50E2CF-2EE9-4795-8A29-68958AAE197E}" srcOrd="0" destOrd="2" presId="urn:microsoft.com/office/officeart/2005/8/layout/process1"/>
    <dgm:cxn modelId="{613D14F8-A310-4B33-B7CC-BE6C0D545BFB}" srcId="{07718610-0774-4405-B306-205A09F303C7}" destId="{8DB39198-FD55-4333-876C-90BAD32A36B4}" srcOrd="2" destOrd="0" parTransId="{800136A3-DFAA-4BD2-B502-61A95DF4811E}" sibTransId="{BF165C86-437B-4EA7-A6DA-C96574AB3626}"/>
    <dgm:cxn modelId="{E07DCAF8-B83E-4945-8613-8DEACC2DA9EF}" srcId="{8A1EA3FD-6E3B-410A-9D32-32805C948483}" destId="{DFC3A3F3-9CE6-4173-ADEE-394BE4ECFF30}" srcOrd="0" destOrd="0" parTransId="{8F70245F-15BA-4D0E-B7DF-295A62479EA5}" sibTransId="{B055C508-0264-4648-9EF9-2AD0604FDC6E}"/>
    <dgm:cxn modelId="{EB7015FA-4CA5-4F4F-B65E-12B9C08257D8}" srcId="{63BA4DB5-2D97-4F1E-9EC2-EAD6AECDABA8}" destId="{4D5B070D-0D15-4B26-AED4-C253E576F467}" srcOrd="0" destOrd="0" parTransId="{EDD4B1FA-E1D7-4972-989B-9A4D740B2AF5}" sibTransId="{38D0A615-F0D5-4845-BB05-EFE4226C3D6D}"/>
    <dgm:cxn modelId="{E6BF3486-42F5-4131-AA7C-F290EFD9ACC1}" type="presParOf" srcId="{F2904908-CD6B-409D-A5DF-E75548082551}" destId="{3B194872-DCEB-4497-8130-C28DF1BE5742}" srcOrd="0" destOrd="0" presId="urn:microsoft.com/office/officeart/2005/8/layout/process1"/>
    <dgm:cxn modelId="{232F61BE-CE41-4C39-B41E-525F3E12AE78}" type="presParOf" srcId="{F2904908-CD6B-409D-A5DF-E75548082551}" destId="{369AA790-F2FF-4A43-9A32-71BB0FD5EABB}" srcOrd="1" destOrd="0" presId="urn:microsoft.com/office/officeart/2005/8/layout/process1"/>
    <dgm:cxn modelId="{8F8431DB-1EF2-4FDD-A242-751C50EDDFE5}" type="presParOf" srcId="{369AA790-F2FF-4A43-9A32-71BB0FD5EABB}" destId="{9F9AEEF9-4C7B-4767-84F0-BC4B1EA82437}" srcOrd="0" destOrd="0" presId="urn:microsoft.com/office/officeart/2005/8/layout/process1"/>
    <dgm:cxn modelId="{2200D350-09B7-424F-AB4B-D8DBFBC88C15}" type="presParOf" srcId="{F2904908-CD6B-409D-A5DF-E75548082551}" destId="{D62EBA4E-D746-4040-A7B8-4AA875D98A38}" srcOrd="2" destOrd="0" presId="urn:microsoft.com/office/officeart/2005/8/layout/process1"/>
    <dgm:cxn modelId="{A6FE9C12-5137-4D48-8EEA-8171821EDA75}" type="presParOf" srcId="{F2904908-CD6B-409D-A5DF-E75548082551}" destId="{7C6AB002-52D3-45A0-938F-FF4FE57DCFD6}" srcOrd="3" destOrd="0" presId="urn:microsoft.com/office/officeart/2005/8/layout/process1"/>
    <dgm:cxn modelId="{FD9E87A4-3AD4-4110-B968-73013497A314}" type="presParOf" srcId="{7C6AB002-52D3-45A0-938F-FF4FE57DCFD6}" destId="{33AD8395-7D7A-4A77-8461-2B1153D19358}" srcOrd="0" destOrd="0" presId="urn:microsoft.com/office/officeart/2005/8/layout/process1"/>
    <dgm:cxn modelId="{0D7883F9-6557-48DF-84BE-83372BA14D55}" type="presParOf" srcId="{F2904908-CD6B-409D-A5DF-E75548082551}" destId="{C40968AE-4DA3-4618-8F60-D300A8D76489}" srcOrd="4" destOrd="0" presId="urn:microsoft.com/office/officeart/2005/8/layout/process1"/>
    <dgm:cxn modelId="{4F7B18DF-15A6-4112-B5CD-827D62C9C2D0}" type="presParOf" srcId="{F2904908-CD6B-409D-A5DF-E75548082551}" destId="{0FF4CF73-E156-4888-A931-5F0106F43ADB}" srcOrd="5" destOrd="0" presId="urn:microsoft.com/office/officeart/2005/8/layout/process1"/>
    <dgm:cxn modelId="{F71BEE3A-21BB-4831-99F1-DD59C0290CEE}" type="presParOf" srcId="{0FF4CF73-E156-4888-A931-5F0106F43ADB}" destId="{0E385260-4FC3-474F-8B65-790DEF41BE04}" srcOrd="0" destOrd="0" presId="urn:microsoft.com/office/officeart/2005/8/layout/process1"/>
    <dgm:cxn modelId="{839AE137-8BA7-45C4-8EC1-B915F500C640}" type="presParOf" srcId="{F2904908-CD6B-409D-A5DF-E75548082551}" destId="{AC50E2CF-2EE9-4795-8A29-68958AAE197E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194872-DCEB-4497-8130-C28DF1BE5742}">
      <dsp:nvSpPr>
        <dsp:cNvPr id="0" name=""/>
        <dsp:cNvSpPr/>
      </dsp:nvSpPr>
      <dsp:spPr>
        <a:xfrm>
          <a:off x="5062" y="531845"/>
          <a:ext cx="2213226" cy="347179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Literature search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Identified recommendations for assessing and managing SDB in patients with ACH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5 guiding principles developed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800" kern="1200" dirty="0"/>
        </a:p>
      </dsp:txBody>
      <dsp:txXfrm>
        <a:off x="69885" y="596668"/>
        <a:ext cx="2083580" cy="3342149"/>
      </dsp:txXfrm>
    </dsp:sp>
    <dsp:sp modelId="{369AA790-F2FF-4A43-9A32-71BB0FD5EABB}">
      <dsp:nvSpPr>
        <dsp:cNvPr id="0" name=""/>
        <dsp:cNvSpPr/>
      </dsp:nvSpPr>
      <dsp:spPr>
        <a:xfrm>
          <a:off x="2439610" y="1993303"/>
          <a:ext cx="469203" cy="5488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300" kern="1200"/>
        </a:p>
      </dsp:txBody>
      <dsp:txXfrm>
        <a:off x="2439610" y="2103079"/>
        <a:ext cx="328442" cy="329328"/>
      </dsp:txXfrm>
    </dsp:sp>
    <dsp:sp modelId="{D62EBA4E-D746-4040-A7B8-4AA875D98A38}">
      <dsp:nvSpPr>
        <dsp:cNvPr id="0" name=""/>
        <dsp:cNvSpPr/>
      </dsp:nvSpPr>
      <dsp:spPr>
        <a:xfrm>
          <a:off x="3103578" y="531845"/>
          <a:ext cx="2213226" cy="347179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EAF workshop </a:t>
          </a:r>
        </a:p>
        <a:p>
          <a:pPr marL="171450" marR="0" lvl="1" indent="-171450" algn="l" defTabSz="8001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"/>
            <a:tabLst/>
            <a:defRPr/>
          </a:pPr>
          <a:r>
            <a:rPr lang="en-GB" sz="18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Online workshop to discuss and scrutinise the 5 guiding principles</a:t>
          </a:r>
        </a:p>
        <a:p>
          <a:pPr marL="171450" marR="0" lvl="1" indent="-171450" algn="l" defTabSz="8001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"/>
            <a:tabLst/>
            <a:defRPr/>
          </a:pPr>
          <a:r>
            <a:rPr lang="en-GB" sz="18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Representatives </a:t>
          </a:r>
          <a:r>
            <a:rPr lang="en-GB" sz="1800" kern="1200" dirty="0">
              <a:solidFill>
                <a:prstClr val="white"/>
              </a:solidFill>
              <a:latin typeface="+mn-lt"/>
              <a:ea typeface="+mn-ea"/>
              <a:cs typeface="+mn-cs"/>
            </a:rPr>
            <a:t>from 17 countries </a:t>
          </a:r>
          <a:r>
            <a:rPr lang="en-GB" sz="18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included 40 HCPs and 2 patient advocacy groups representatives</a:t>
          </a:r>
        </a:p>
      </dsp:txBody>
      <dsp:txXfrm>
        <a:off x="3168401" y="596668"/>
        <a:ext cx="2083580" cy="3342149"/>
      </dsp:txXfrm>
    </dsp:sp>
    <dsp:sp modelId="{7C6AB002-52D3-45A0-938F-FF4FE57DCFD6}">
      <dsp:nvSpPr>
        <dsp:cNvPr id="0" name=""/>
        <dsp:cNvSpPr/>
      </dsp:nvSpPr>
      <dsp:spPr>
        <a:xfrm>
          <a:off x="5538127" y="1993303"/>
          <a:ext cx="469203" cy="5488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300" kern="1200"/>
        </a:p>
      </dsp:txBody>
      <dsp:txXfrm>
        <a:off x="5538127" y="2103079"/>
        <a:ext cx="328442" cy="329328"/>
      </dsp:txXfrm>
    </dsp:sp>
    <dsp:sp modelId="{C40968AE-4DA3-4618-8F60-D300A8D76489}">
      <dsp:nvSpPr>
        <dsp:cNvPr id="0" name=""/>
        <dsp:cNvSpPr/>
      </dsp:nvSpPr>
      <dsp:spPr>
        <a:xfrm>
          <a:off x="6202095" y="531845"/>
          <a:ext cx="2213226" cy="347179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First vote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Anonymous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Live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≥75% majority required to pass first vote</a:t>
          </a:r>
        </a:p>
      </dsp:txBody>
      <dsp:txXfrm>
        <a:off x="6266918" y="596668"/>
        <a:ext cx="2083580" cy="3342149"/>
      </dsp:txXfrm>
    </dsp:sp>
    <dsp:sp modelId="{0FF4CF73-E156-4888-A931-5F0106F43ADB}">
      <dsp:nvSpPr>
        <dsp:cNvPr id="0" name=""/>
        <dsp:cNvSpPr/>
      </dsp:nvSpPr>
      <dsp:spPr>
        <a:xfrm>
          <a:off x="8636643" y="1993303"/>
          <a:ext cx="469203" cy="5488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300" kern="1200"/>
        </a:p>
      </dsp:txBody>
      <dsp:txXfrm>
        <a:off x="8636643" y="2103079"/>
        <a:ext cx="328442" cy="329328"/>
      </dsp:txXfrm>
    </dsp:sp>
    <dsp:sp modelId="{AC50E2CF-2EE9-4795-8A29-68958AAE197E}">
      <dsp:nvSpPr>
        <dsp:cNvPr id="0" name=""/>
        <dsp:cNvSpPr/>
      </dsp:nvSpPr>
      <dsp:spPr>
        <a:xfrm>
          <a:off x="9300611" y="531845"/>
          <a:ext cx="2213226" cy="3471795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Second vote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Level of agreement identified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Vote on a scale </a:t>
          </a:r>
          <a:br>
            <a:rPr lang="en-GB" sz="1800" kern="1200" dirty="0"/>
          </a:br>
          <a:r>
            <a:rPr lang="en-GB" sz="1800" kern="1200" dirty="0"/>
            <a:t>of 1–10 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1= do not agree </a:t>
          </a:r>
          <a:br>
            <a:rPr lang="en-GB" sz="1600" kern="1200" dirty="0"/>
          </a:br>
          <a:r>
            <a:rPr lang="en-GB" sz="1600" kern="1200" dirty="0"/>
            <a:t>at all 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10= strongly agree</a:t>
          </a:r>
        </a:p>
      </dsp:txBody>
      <dsp:txXfrm>
        <a:off x="9365434" y="596668"/>
        <a:ext cx="2083580" cy="33421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6603C-6885-4A8C-993D-A77C0121DE50}" type="datetimeFigureOut">
              <a:rPr lang="en-GB" smtClean="0"/>
              <a:t>23/10/2025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45779-92D8-4261-83BF-6D70779070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291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3089AC84-D67B-4931-A905-51D5C798DADE}"/>
              </a:ext>
            </a:extLst>
          </p:cNvPr>
          <p:cNvSpPr/>
          <p:nvPr userDrawn="1"/>
        </p:nvSpPr>
        <p:spPr>
          <a:xfrm rot="16200000">
            <a:off x="5422818" y="-454307"/>
            <a:ext cx="1016363" cy="11862000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7DC2C8-5923-4145-B7BF-377502DCE64D}"/>
              </a:ext>
            </a:extLst>
          </p:cNvPr>
          <p:cNvSpPr/>
          <p:nvPr userDrawn="1"/>
        </p:nvSpPr>
        <p:spPr>
          <a:xfrm>
            <a:off x="0" y="873125"/>
            <a:ext cx="11862000" cy="4669642"/>
          </a:xfrm>
          <a:prstGeom prst="rect">
            <a:avLst/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6000" y="1122363"/>
            <a:ext cx="11520000" cy="158093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ctr">
              <a:buFont typeface="Arial" panose="020B0604020202020204" pitchFamily="34" charset="0"/>
              <a:buNone/>
              <a:defRPr lang="en-GB" sz="3600" b="1" dirty="0">
                <a:solidFill>
                  <a:schemeClr val="accent6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MS PGothic" charset="0"/>
              </a:defRPr>
            </a:lvl1pPr>
          </a:lstStyle>
          <a:p>
            <a:pPr lvl="0" algn="ctr" fontAlgn="base">
              <a:spcAft>
                <a:spcPct val="0"/>
              </a:spcAft>
            </a:pPr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6000" y="2956142"/>
            <a:ext cx="11520000" cy="230165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None/>
              <a:defRPr lang="en-GB" sz="2400" b="0" dirty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marL="228600" lvl="0" indent="-228600" algn="ctr" fontAlgn="base">
              <a:spcBef>
                <a:spcPts val="300"/>
              </a:spcBef>
              <a:spcAft>
                <a:spcPct val="0"/>
              </a:spcAft>
            </a:pPr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06657DA-7E9B-B723-AA18-8470064A2A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6559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7: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9688" y="1449388"/>
            <a:ext cx="5688000" cy="45354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8" y="1449388"/>
            <a:ext cx="5688000" cy="4535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E75E48-B8B1-319D-348F-E9A77CD380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96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7: Two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9688" y="1449389"/>
            <a:ext cx="5688000" cy="407659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8" y="1449388"/>
            <a:ext cx="5688000" cy="4076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8527B6A1-FF86-4E52-A2CB-F853530A52B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E78DAD-CA32-5FB5-EEBB-308B65124A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50541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06">
          <p15:clr>
            <a:srgbClr val="FBAE40"/>
          </p15:clr>
        </p15:guide>
        <p15:guide id="2" orient="horz" pos="3498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8: Two content unequal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8567" y="1449388"/>
            <a:ext cx="8460000" cy="453548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04246" y="1449388"/>
            <a:ext cx="2952000" cy="4535487"/>
          </a:xfrm>
        </p:spPr>
        <p:txBody>
          <a:bodyPr/>
          <a:lstStyle>
            <a:lvl3pPr>
              <a:defRPr/>
            </a:lvl3pPr>
            <a:lvl5pPr marL="18288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9E02C2-76AC-AE2A-C5DE-0DC24BD792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11816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9: Two content unequal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9687" y="1449388"/>
            <a:ext cx="2952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97703" y="1449388"/>
            <a:ext cx="846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ECF87-6F39-55D4-653E-3DD49E9A8A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07881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: Two content sub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878" y="1476000"/>
            <a:ext cx="558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4878" y="2104373"/>
            <a:ext cx="558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975" y="1476000"/>
            <a:ext cx="558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975" y="2104373"/>
            <a:ext cx="558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22F1B3D7-BAF0-2029-D775-1B0E4E216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A6937BE-D371-FCD7-043D-C4FFA4EC320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23057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0: Two content sub heads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889" y="1476000"/>
            <a:ext cx="558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0891" y="2104373"/>
            <a:ext cx="5580000" cy="3421611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975" y="1476000"/>
            <a:ext cx="558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975" y="2104373"/>
            <a:ext cx="5580000" cy="3421611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E61F773C-490F-4518-92C7-8A13F0BD74C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8C2ECF70-8FBD-4B53-0225-0247FA9F9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5E221EB-4155-464E-184C-74C1D75CEAF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4980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06">
          <p15:clr>
            <a:srgbClr val="FBAE40"/>
          </p15:clr>
        </p15:guide>
        <p15:guide id="2" orient="horz" pos="3498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1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BA2E1F9-63EC-2591-563E-5F6218A726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18906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2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DDB4F5E-8986-D0A9-63D4-421C024E10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07267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3: Side 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A0AD6DC-68C6-B085-57CD-8D5AA0F8D9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7812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.1_Title Slide_BMRN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3089AC84-D67B-4931-A905-51D5C798DADE}"/>
              </a:ext>
            </a:extLst>
          </p:cNvPr>
          <p:cNvSpPr/>
          <p:nvPr userDrawn="1"/>
        </p:nvSpPr>
        <p:spPr>
          <a:xfrm rot="16200000">
            <a:off x="5422818" y="-454307"/>
            <a:ext cx="1016363" cy="11862000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7DC2C8-5923-4145-B7BF-377502DCE64D}"/>
              </a:ext>
            </a:extLst>
          </p:cNvPr>
          <p:cNvSpPr/>
          <p:nvPr userDrawn="1"/>
        </p:nvSpPr>
        <p:spPr>
          <a:xfrm>
            <a:off x="0" y="873125"/>
            <a:ext cx="11862000" cy="4669642"/>
          </a:xfrm>
          <a:prstGeom prst="rect">
            <a:avLst/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6000" y="1122363"/>
            <a:ext cx="11520000" cy="158093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ctr">
              <a:buFont typeface="Arial" panose="020B0604020202020204" pitchFamily="34" charset="0"/>
              <a:buNone/>
              <a:defRPr lang="en-GB" sz="3600" b="1" dirty="0">
                <a:solidFill>
                  <a:schemeClr val="accent6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MS PGothic" charset="0"/>
              </a:defRPr>
            </a:lvl1pPr>
          </a:lstStyle>
          <a:p>
            <a:pPr lvl="0" algn="ctr" fontAlgn="base">
              <a:spcAft>
                <a:spcPct val="0"/>
              </a:spcAft>
            </a:pPr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6000" y="2956142"/>
            <a:ext cx="11520000" cy="230165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None/>
              <a:defRPr lang="en-GB" sz="2400" b="0" dirty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marL="228600" lvl="0" indent="-228600" algn="ctr" fontAlgn="base">
              <a:spcBef>
                <a:spcPts val="300"/>
              </a:spcBef>
              <a:spcAft>
                <a:spcPct val="0"/>
              </a:spcAft>
            </a:pPr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A80CE0-51C8-7834-D90A-A8D608E82D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02943" y="6132843"/>
            <a:ext cx="7992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9" name="Picture 8" descr="A blue and black text&#10;&#10;Description automatically generated">
            <a:extLst>
              <a:ext uri="{FF2B5EF4-FFF2-40B4-BE49-F238E27FC236}">
                <a16:creationId xmlns:a16="http://schemas.microsoft.com/office/drawing/2014/main" id="{E55C789E-9E0E-53CF-F9CB-7C556E86C8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6" y="6264108"/>
            <a:ext cx="2016000" cy="30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83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: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449390"/>
            <a:ext cx="11520000" cy="4535486"/>
          </a:xfrm>
        </p:spPr>
        <p:txBody>
          <a:bodyPr/>
          <a:lstStyle>
            <a:lvl2pPr marL="893763" indent="-436563">
              <a:defRPr/>
            </a:lvl2pPr>
            <a:lvl3pPr marL="1252538" indent="-358775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08273C1-AAD9-DDC3-A1E9-49FECFF7F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5104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449391"/>
            <a:ext cx="11520000" cy="3911741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1686E064-BC66-40F5-BFC0-A711EFDB1A2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01AA9004-5DCE-872E-E8DB-63D4EC375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D235E29-57AE-E1DA-6950-94D62FFF88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6557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2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763" y="1821972"/>
            <a:ext cx="5688000" cy="1283177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81B4FB4-B67D-40B7-8D61-AB50131823E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76316" y="1821972"/>
            <a:ext cx="5688000" cy="3655802"/>
          </a:xfrm>
        </p:spPr>
        <p:txBody>
          <a:bodyPr>
            <a:normAutofit/>
          </a:bodyPr>
          <a:lstStyle>
            <a:lvl1pPr marL="269875" indent="-269875">
              <a:defRPr sz="1600"/>
            </a:lvl1pPr>
            <a:lvl2pPr marL="627063" indent="-269875">
              <a:defRPr sz="1400"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5680B48-64C1-4C7A-BDD3-20741909094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340892" y="3390900"/>
            <a:ext cx="5688000" cy="2095500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ADF789-4EE2-4853-8391-3328294626B7}"/>
              </a:ext>
            </a:extLst>
          </p:cNvPr>
          <p:cNvSpPr txBox="1"/>
          <p:nvPr userDrawn="1"/>
        </p:nvSpPr>
        <p:spPr>
          <a:xfrm>
            <a:off x="340505" y="1452641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Background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C38A1F-A2C9-4AFE-9A41-3328FC2CD48E}"/>
              </a:ext>
            </a:extLst>
          </p:cNvPr>
          <p:cNvSpPr txBox="1"/>
          <p:nvPr userDrawn="1"/>
        </p:nvSpPr>
        <p:spPr>
          <a:xfrm>
            <a:off x="340507" y="307886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Methods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9720B6-AE97-4A3D-9CAC-4142DA93FA58}"/>
              </a:ext>
            </a:extLst>
          </p:cNvPr>
          <p:cNvSpPr txBox="1"/>
          <p:nvPr userDrawn="1"/>
        </p:nvSpPr>
        <p:spPr>
          <a:xfrm>
            <a:off x="6182668" y="144483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Results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D5A0B99-CE00-4F55-A1AE-1FCD7C7FF5C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BFD8F775-5AA2-7710-E482-6B1F655F2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9682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95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: Visual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874F5665-D5C0-461A-BFF4-A163280A6A4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FB1B7A02-8730-09A9-C221-4E2BBFD8F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E6E2F2D-23A6-D752-3FC3-7CF566F07D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8536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: Offset content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449388"/>
            <a:ext cx="8424000" cy="4535487"/>
          </a:xfrm>
        </p:spPr>
        <p:txBody>
          <a:bodyPr/>
          <a:lstStyle>
            <a:lvl1pPr marL="357188" indent="-357188">
              <a:buClr>
                <a:schemeClr val="accent3"/>
              </a:buClr>
              <a:buFont typeface="Arial" panose="020B0604020202020204" pitchFamily="34" charset="0"/>
              <a:buChar char="►"/>
              <a:defRPr/>
            </a:lvl1pPr>
            <a:lvl2pPr marL="893763" indent="-43656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2pPr>
            <a:lvl3pPr marL="1252538" indent="-338138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3pPr>
            <a:lvl4pPr marL="1789113" indent="-4175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4pPr>
            <a:lvl5pPr marL="2157413" indent="-3286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68F76A1-268E-71B2-DF94-006B86920F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6573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: Offset content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8979" y="1449388"/>
            <a:ext cx="8424000" cy="4535487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A3749ED-B4C9-34B7-FE0C-1FC1808692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600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: Chapter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00" y="1709738"/>
            <a:ext cx="11520000" cy="2852737"/>
          </a:xfrm>
        </p:spPr>
        <p:txBody>
          <a:bodyPr anchor="b"/>
          <a:lstStyle>
            <a:lvl1pPr>
              <a:defRPr sz="60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000" y="4589463"/>
            <a:ext cx="115200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6610808-9D70-597B-E084-8094E29B7F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741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2125D1A-1993-403F-9F42-9CE20DB5C8B0}"/>
              </a:ext>
            </a:extLst>
          </p:cNvPr>
          <p:cNvSpPr/>
          <p:nvPr userDrawn="1"/>
        </p:nvSpPr>
        <p:spPr>
          <a:xfrm>
            <a:off x="0" y="213368"/>
            <a:ext cx="11160000" cy="14714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8A203C68-0475-491F-B992-E8F4B142ACA1}"/>
              </a:ext>
            </a:extLst>
          </p:cNvPr>
          <p:cNvSpPr/>
          <p:nvPr userDrawn="1"/>
        </p:nvSpPr>
        <p:spPr>
          <a:xfrm rot="16200000">
            <a:off x="5422818" y="-5062818"/>
            <a:ext cx="1016363" cy="11862000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000" y="1449389"/>
            <a:ext cx="11520000" cy="4535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0CEBB8A9-47B4-425D-81D2-94A32DD652F0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149" y="6262254"/>
            <a:ext cx="1764000" cy="45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847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8" r:id="rId2"/>
    <p:sldLayoutId id="2147483662" r:id="rId3"/>
    <p:sldLayoutId id="2147483663" r:id="rId4"/>
    <p:sldLayoutId id="2147483664" r:id="rId5"/>
    <p:sldLayoutId id="2147483665" r:id="rId6"/>
    <p:sldLayoutId id="2147483667" r:id="rId7"/>
    <p:sldLayoutId id="2147483666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600" b="1" kern="1200" dirty="0">
          <a:solidFill>
            <a:schemeClr val="bg2"/>
          </a:solidFill>
          <a:latin typeface="+mj-lt"/>
          <a:ea typeface="MS PGothic" panose="020B0600070205080204" pitchFamily="34" charset="-128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100000"/>
        </a:lnSpc>
        <a:spcBef>
          <a:spcPts val="1000"/>
        </a:spcBef>
        <a:buClr>
          <a:schemeClr val="accent3"/>
        </a:buClr>
        <a:buFont typeface="Arial" panose="020B0604020202020204" pitchFamily="34" charset="0"/>
        <a:buChar char="►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893763" indent="-43656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252538" indent="-33813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9725" indent="-35718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157413" indent="-32861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224" userDrawn="1">
          <p15:clr>
            <a:srgbClr val="F26B43"/>
          </p15:clr>
        </p15:guide>
        <p15:guide id="2" pos="3840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pos="7469" userDrawn="1">
          <p15:clr>
            <a:srgbClr val="F26B43"/>
          </p15:clr>
        </p15:guide>
        <p15:guide id="5" orient="horz" pos="913">
          <p15:clr>
            <a:srgbClr val="F26B43"/>
          </p15:clr>
        </p15:guide>
        <p15:guide id="6" orient="horz" pos="232">
          <p15:clr>
            <a:srgbClr val="F26B43"/>
          </p15:clr>
        </p15:guide>
        <p15:guide id="7" orient="horz" pos="3770">
          <p15:clr>
            <a:srgbClr val="F26B43"/>
          </p15:clr>
        </p15:guide>
        <p15:guide id="8" orient="horz" pos="867">
          <p15:clr>
            <a:srgbClr val="F26B43"/>
          </p15:clr>
        </p15:guide>
        <p15:guide id="9" pos="635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872BC-3822-762C-876E-C191867862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Management of sleep-disordered breathing </a:t>
            </a:r>
            <a:br>
              <a:rPr lang="en-GB" dirty="0"/>
            </a:br>
            <a:r>
              <a:rPr lang="en-GB" dirty="0"/>
              <a:t>in achondroplasia: guiding principles of the </a:t>
            </a:r>
            <a:br>
              <a:rPr lang="en-GB" dirty="0"/>
            </a:br>
            <a:r>
              <a:rPr lang="en-GB" dirty="0"/>
              <a:t>European Achondroplasia Forum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22E59D-E48A-AA7C-510D-237F6A89CB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Adapted from: </a:t>
            </a:r>
            <a:r>
              <a:rPr lang="en-GB" dirty="0" err="1"/>
              <a:t>Fauroux</a:t>
            </a:r>
            <a:r>
              <a:rPr lang="en-GB" dirty="0"/>
              <a:t> B, AlSayed M, Ben‑Omran T, Boero S, Boon M, Cormier‑Daire V, </a:t>
            </a:r>
            <a:r>
              <a:rPr lang="en-GB" dirty="0" err="1"/>
              <a:t>Fredwall</a:t>
            </a:r>
            <a:r>
              <a:rPr lang="en-GB" dirty="0"/>
              <a:t> S, Guillen‑Navarro E, Irving M, Kunkel P, Madureira N, </a:t>
            </a:r>
            <a:r>
              <a:rPr lang="en-GB" dirty="0" err="1"/>
              <a:t>Maghnie</a:t>
            </a:r>
            <a:r>
              <a:rPr lang="en-GB" dirty="0"/>
              <a:t> M, </a:t>
            </a:r>
            <a:r>
              <a:rPr lang="en-GB" dirty="0" err="1"/>
              <a:t>Milerad</a:t>
            </a:r>
            <a:r>
              <a:rPr lang="en-GB" dirty="0"/>
              <a:t> J, </a:t>
            </a:r>
            <a:r>
              <a:rPr lang="en-GB" dirty="0" err="1"/>
              <a:t>Mohnike</a:t>
            </a:r>
            <a:r>
              <a:rPr lang="en-GB" dirty="0"/>
              <a:t> K, Mortier G, Nobili L, </a:t>
            </a:r>
            <a:r>
              <a:rPr lang="en-GB" dirty="0" err="1"/>
              <a:t>Pejin</a:t>
            </a:r>
            <a:r>
              <a:rPr lang="en-GB" dirty="0"/>
              <a:t> Z, Sessa M, Sousa SB</a:t>
            </a:r>
          </a:p>
          <a:p>
            <a:r>
              <a:rPr lang="en-GB" dirty="0" err="1"/>
              <a:t>Orphanet</a:t>
            </a:r>
            <a:r>
              <a:rPr lang="en-GB" dirty="0"/>
              <a:t> J Rare Dis 2025;20(1):233.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B45B97BB-95E3-E8F1-1C09-171511C088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Achondroplasia.expert is organised and funded by BioMarin. This material has been developed in conjunction with the Achondroplasia.expert Editorial Committee.</a:t>
            </a:r>
          </a:p>
          <a:p>
            <a:r>
              <a:rPr lang="en-GB" dirty="0"/>
              <a:t>For Healthcare Professionals Only. © 2025 BioMarin International Ltd. All Rights Reserved. COM-SC-0109 10/25</a:t>
            </a:r>
          </a:p>
        </p:txBody>
      </p:sp>
    </p:spTree>
    <p:extLst>
      <p:ext uri="{BB962C8B-B14F-4D97-AF65-F5344CB8AC3E}">
        <p14:creationId xmlns:p14="http://schemas.microsoft.com/office/powerpoint/2010/main" val="2685010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304EA8-F9A5-6D6F-FD6A-77A675464E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1449390"/>
            <a:ext cx="11520000" cy="4535486"/>
          </a:xfrm>
        </p:spPr>
        <p:txBody>
          <a:bodyPr/>
          <a:lstStyle/>
          <a:p>
            <a:r>
              <a:rPr lang="en-GB" dirty="0"/>
              <a:t>Due to the craniofacial anatomy of people with ACH, sleep-disordered breathing (SDB) occurs more frequently than in the average stature population</a:t>
            </a:r>
          </a:p>
          <a:p>
            <a:r>
              <a:rPr lang="en-GB" dirty="0"/>
              <a:t>Untreated SDB is associated with neurocognitive dysfunction, cardiovascular, and metabolic complications</a:t>
            </a:r>
          </a:p>
          <a:p>
            <a:r>
              <a:rPr lang="en-GB" dirty="0"/>
              <a:t>Debate continues on optimal assessment and management of SDB in ACH</a:t>
            </a:r>
          </a:p>
          <a:p>
            <a:r>
              <a:rPr lang="en-GB" dirty="0"/>
              <a:t>To address the lack of guidance, the EAF sought consensus on screening and managing SBD in achondroplasia, creating principles for optimal care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E33893-BDE8-D1F8-77B0-262688251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351" y="6131861"/>
            <a:ext cx="9756000" cy="581635"/>
          </a:xfrm>
        </p:spPr>
        <p:txBody>
          <a:bodyPr/>
          <a:lstStyle/>
          <a:p>
            <a:r>
              <a:rPr lang="en-GB" dirty="0"/>
              <a:t>ACH, achondroplasia; EAF, European Achondroplasia Forum; SDB, sleep-disordered breathing.</a:t>
            </a:r>
          </a:p>
          <a:p>
            <a:r>
              <a:rPr lang="en-GB" dirty="0"/>
              <a:t>Adapted from Fauroux B, et al. </a:t>
            </a:r>
            <a:r>
              <a:rPr lang="en-GB" dirty="0" err="1"/>
              <a:t>Orphanet</a:t>
            </a:r>
            <a:r>
              <a:rPr lang="en-GB" dirty="0"/>
              <a:t> J Rare Dis 2025;20(1):233.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ACFE4-91A8-491B-0026-1C449E94A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4007349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541758E6-C306-3964-3EBF-ADE3473C05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1438216"/>
              </p:ext>
            </p:extLst>
          </p:nvPr>
        </p:nvGraphicFramePr>
        <p:xfrm>
          <a:off x="336550" y="1449388"/>
          <a:ext cx="11518900" cy="4535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69950-32B1-C546-E645-0C957CF7F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ACH, achondroplasia; EAF, European Achondroplasia Forum; SDB, sleep-disordered breathing.</a:t>
            </a:r>
          </a:p>
          <a:p>
            <a:r>
              <a:rPr lang="en-GB" dirty="0"/>
              <a:t>Adapted from Fauroux B, et al. </a:t>
            </a:r>
            <a:r>
              <a:rPr lang="en-GB" dirty="0" err="1"/>
              <a:t>Orphanet</a:t>
            </a:r>
            <a:r>
              <a:rPr lang="en-GB" dirty="0"/>
              <a:t> J Rare Dis 2025;20(1):233.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3056484-22AF-E0D7-EC67-7EAA969A6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Methods</a:t>
            </a:r>
          </a:p>
        </p:txBody>
      </p:sp>
    </p:spTree>
    <p:extLst>
      <p:ext uri="{BB962C8B-B14F-4D97-AF65-F5344CB8AC3E}">
        <p14:creationId xmlns:p14="http://schemas.microsoft.com/office/powerpoint/2010/main" val="1536680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51D678B-06C6-3B6D-C7BA-10D014DBFA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Due to the high prevalence of sleep-disordered breathing in individuals with achondroplasia of all ages, and the risk of associated complications, lifelong assessment and proactive management is required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C4515F-E6E5-A94C-B9AB-2536123BEEB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</p:spPr>
        <p:txBody>
          <a:bodyPr>
            <a:normAutofit/>
          </a:bodyPr>
          <a:lstStyle/>
          <a:p>
            <a:r>
              <a:rPr lang="en-GB" dirty="0"/>
              <a:t>Guiding principle A achieved 100% agreement, with a mean level of agreement of 8.9 (range 5–10)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AE7DACF-62AB-D1C0-18E9-1FAC83C81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</p:spPr>
        <p:txBody>
          <a:bodyPr>
            <a:normAutofit/>
          </a:bodyPr>
          <a:lstStyle/>
          <a:p>
            <a:r>
              <a:rPr lang="en-GB" dirty="0"/>
              <a:t>Guiding principle 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2BCF6-BF66-6485-195B-DA48DE96C5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</p:spPr>
        <p:txBody>
          <a:bodyPr/>
          <a:lstStyle/>
          <a:p>
            <a:r>
              <a:rPr lang="en-GB" dirty="0"/>
              <a:t>ACH, achondroplasia; CSA, central sleep apnoea; NH, nocturnal alveolar hypoventilation; OSA, obstructive sleep apnoea.</a:t>
            </a:r>
          </a:p>
          <a:p>
            <a:r>
              <a:rPr lang="en-GB" dirty="0"/>
              <a:t>Adapted from Fauroux B, et al. </a:t>
            </a:r>
            <a:r>
              <a:rPr lang="en-GB" dirty="0" err="1"/>
              <a:t>Orphanet</a:t>
            </a:r>
            <a:r>
              <a:rPr lang="en-GB" dirty="0"/>
              <a:t> J Rare Dis 2025;20(1):233.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AAB8382-AEFE-9186-6202-EF5D3A5335CC}"/>
              </a:ext>
            </a:extLst>
          </p:cNvPr>
          <p:cNvGrpSpPr/>
          <p:nvPr/>
        </p:nvGrpSpPr>
        <p:grpSpPr>
          <a:xfrm>
            <a:off x="336550" y="2448000"/>
            <a:ext cx="11518900" cy="2849580"/>
            <a:chOff x="336550" y="2312978"/>
            <a:chExt cx="11518900" cy="2849580"/>
          </a:xfrm>
        </p:grpSpPr>
        <p:sp>
          <p:nvSpPr>
            <p:cNvPr id="15" name="Free-form: Shape 14">
              <a:extLst>
                <a:ext uri="{FF2B5EF4-FFF2-40B4-BE49-F238E27FC236}">
                  <a16:creationId xmlns:a16="http://schemas.microsoft.com/office/drawing/2014/main" id="{C3D4836B-4E18-4C9F-5E3B-8359FA2EC7EC}"/>
                </a:ext>
              </a:extLst>
            </p:cNvPr>
            <p:cNvSpPr/>
            <p:nvPr/>
          </p:nvSpPr>
          <p:spPr>
            <a:xfrm>
              <a:off x="336550" y="2312978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Facial and upper airway anatomy abnormalities, along with increased weight contribute to high frequency of OSA in ACH</a:t>
              </a:r>
            </a:p>
          </p:txBody>
        </p:sp>
        <p:sp>
          <p:nvSpPr>
            <p:cNvPr id="16" name="Free-form: Shape 15">
              <a:extLst>
                <a:ext uri="{FF2B5EF4-FFF2-40B4-BE49-F238E27FC236}">
                  <a16:creationId xmlns:a16="http://schemas.microsoft.com/office/drawing/2014/main" id="{1A8B7567-DE07-2877-05FF-8D6FED55A45A}"/>
                </a:ext>
              </a:extLst>
            </p:cNvPr>
            <p:cNvSpPr/>
            <p:nvPr/>
          </p:nvSpPr>
          <p:spPr>
            <a:xfrm>
              <a:off x="336550" y="2796548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OSA is often more frequent and severe in people with ACH than in the general population</a:t>
              </a:r>
            </a:p>
          </p:txBody>
        </p:sp>
        <p:sp>
          <p:nvSpPr>
            <p:cNvPr id="17" name="Free-form: Shape 16">
              <a:extLst>
                <a:ext uri="{FF2B5EF4-FFF2-40B4-BE49-F238E27FC236}">
                  <a16:creationId xmlns:a16="http://schemas.microsoft.com/office/drawing/2014/main" id="{2FBEF293-A506-3FC5-0E27-D2FA74BAF9FB}"/>
                </a:ext>
              </a:extLst>
            </p:cNvPr>
            <p:cNvSpPr/>
            <p:nvPr/>
          </p:nvSpPr>
          <p:spPr>
            <a:xfrm>
              <a:off x="336550" y="3280119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CSA prevalence is low in infants with ACH</a:t>
              </a:r>
            </a:p>
          </p:txBody>
        </p:sp>
        <p:sp>
          <p:nvSpPr>
            <p:cNvPr id="18" name="Free-form: Shape 17">
              <a:extLst>
                <a:ext uri="{FF2B5EF4-FFF2-40B4-BE49-F238E27FC236}">
                  <a16:creationId xmlns:a16="http://schemas.microsoft.com/office/drawing/2014/main" id="{D26EE5D3-BB9C-11FD-AB1B-050F26AFF6E0}"/>
                </a:ext>
              </a:extLst>
            </p:cNvPr>
            <p:cNvSpPr/>
            <p:nvPr/>
          </p:nvSpPr>
          <p:spPr>
            <a:xfrm>
              <a:off x="336550" y="3763688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There is a greater risk of NH in people with ACH compared with the general population</a:t>
              </a:r>
            </a:p>
          </p:txBody>
        </p:sp>
        <p:sp>
          <p:nvSpPr>
            <p:cNvPr id="19" name="Free-form: Shape 18">
              <a:extLst>
                <a:ext uri="{FF2B5EF4-FFF2-40B4-BE49-F238E27FC236}">
                  <a16:creationId xmlns:a16="http://schemas.microsoft.com/office/drawing/2014/main" id="{82C029D0-F5DE-A20E-858B-C77F3078828F}"/>
                </a:ext>
              </a:extLst>
            </p:cNvPr>
            <p:cNvSpPr/>
            <p:nvPr/>
          </p:nvSpPr>
          <p:spPr>
            <a:xfrm>
              <a:off x="336550" y="4247258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Due to the consequences of OSA, infants and children with ACH require close monitoring and systemic sleep studies</a:t>
              </a:r>
            </a:p>
          </p:txBody>
        </p:sp>
        <p:sp>
          <p:nvSpPr>
            <p:cNvPr id="20" name="Free-form: Shape 19">
              <a:extLst>
                <a:ext uri="{FF2B5EF4-FFF2-40B4-BE49-F238E27FC236}">
                  <a16:creationId xmlns:a16="http://schemas.microsoft.com/office/drawing/2014/main" id="{E8B73704-2FC8-2569-36A0-90C4B85816D6}"/>
                </a:ext>
              </a:extLst>
            </p:cNvPr>
            <p:cNvSpPr/>
            <p:nvPr/>
          </p:nvSpPr>
          <p:spPr>
            <a:xfrm>
              <a:off x="336550" y="4730828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As untreated OSA can lead to metabolic and cardiovascular issues, lifelong assessment is essential, especially in adults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249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192340-9C94-0797-7D67-8C38A17114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22554948-B8C1-2877-65D3-DEA810526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The type of sleep study required to assess for sleep‑disordered breathing should be individualised to the age, needs, and symptoms of the patient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E5442-8663-1C7B-B70A-EF3A52AC4D5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</p:spPr>
        <p:txBody>
          <a:bodyPr>
            <a:normAutofit/>
          </a:bodyPr>
          <a:lstStyle/>
          <a:p>
            <a:r>
              <a:rPr lang="en-GB" dirty="0"/>
              <a:t>Guiding principle B achieved 100% agreement, with a mean level of agreement of 8.9 (range 6–10)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3E2450C-E2C3-18ED-A1DF-DE8ED5533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</p:spPr>
        <p:txBody>
          <a:bodyPr>
            <a:normAutofit/>
          </a:bodyPr>
          <a:lstStyle/>
          <a:p>
            <a:r>
              <a:rPr lang="en-GB" dirty="0"/>
              <a:t>Guiding principle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39141B-303E-AE4B-CCCA-CAAAB8A667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</p:spPr>
        <p:txBody>
          <a:bodyPr/>
          <a:lstStyle/>
          <a:p>
            <a:r>
              <a:rPr lang="en-GB" dirty="0"/>
              <a:t>PG, polygraphy; PSG, polysomnography; </a:t>
            </a:r>
            <a:r>
              <a:rPr lang="en-GB" sz="900" kern="1200" dirty="0" err="1"/>
              <a:t>SpO</a:t>
            </a:r>
            <a:r>
              <a:rPr lang="en-GB" sz="900" kern="1200" dirty="0"/>
              <a:t>₂, pulse oximetry; </a:t>
            </a:r>
            <a:r>
              <a:rPr lang="en-GB" sz="900" kern="1200" dirty="0" err="1"/>
              <a:t>PtcCO</a:t>
            </a:r>
            <a:r>
              <a:rPr lang="en-GB" sz="900" kern="1200" dirty="0"/>
              <a:t>₂, </a:t>
            </a:r>
            <a:r>
              <a:rPr lang="en-GB" dirty="0"/>
              <a:t>t</a:t>
            </a:r>
            <a:r>
              <a:rPr lang="en-GB" sz="900" kern="1200" dirty="0"/>
              <a:t>ranscutaneous carbon dioxide pressure.</a:t>
            </a:r>
            <a:endParaRPr lang="en-GB" dirty="0"/>
          </a:p>
          <a:p>
            <a:r>
              <a:rPr lang="en-GB" dirty="0"/>
              <a:t>Adapted from Fauroux B, et al. </a:t>
            </a:r>
            <a:r>
              <a:rPr lang="en-GB" dirty="0" err="1"/>
              <a:t>Orphanet</a:t>
            </a:r>
            <a:r>
              <a:rPr lang="en-GB" dirty="0"/>
              <a:t> J Rare Dis 2025;20(1):233.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5B936B2-3A65-DD5C-E23E-CE5D4C2C28D6}"/>
              </a:ext>
            </a:extLst>
          </p:cNvPr>
          <p:cNvGrpSpPr/>
          <p:nvPr/>
        </p:nvGrpSpPr>
        <p:grpSpPr>
          <a:xfrm>
            <a:off x="336550" y="2448000"/>
            <a:ext cx="11518900" cy="1882440"/>
            <a:chOff x="336550" y="2312978"/>
            <a:chExt cx="11518900" cy="1882440"/>
          </a:xfrm>
        </p:grpSpPr>
        <p:sp>
          <p:nvSpPr>
            <p:cNvPr id="15" name="Free-form: Shape 14">
              <a:extLst>
                <a:ext uri="{FF2B5EF4-FFF2-40B4-BE49-F238E27FC236}">
                  <a16:creationId xmlns:a16="http://schemas.microsoft.com/office/drawing/2014/main" id="{5EF6DE02-02C7-AE4B-E530-02C93B18BE5D}"/>
                </a:ext>
              </a:extLst>
            </p:cNvPr>
            <p:cNvSpPr/>
            <p:nvPr/>
          </p:nvSpPr>
          <p:spPr>
            <a:xfrm>
              <a:off x="336550" y="2312978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Overnight, attended, in laboratory PSG is the gold standard for diagnosing and characterising SDB</a:t>
              </a:r>
            </a:p>
          </p:txBody>
        </p:sp>
        <p:sp>
          <p:nvSpPr>
            <p:cNvPr id="16" name="Free-form: Shape 15">
              <a:extLst>
                <a:ext uri="{FF2B5EF4-FFF2-40B4-BE49-F238E27FC236}">
                  <a16:creationId xmlns:a16="http://schemas.microsoft.com/office/drawing/2014/main" id="{10A01ED4-1362-78AD-737E-5B870EC6FF4C}"/>
                </a:ext>
              </a:extLst>
            </p:cNvPr>
            <p:cNvSpPr/>
            <p:nvPr/>
          </p:nvSpPr>
          <p:spPr>
            <a:xfrm>
              <a:off x="336550" y="2796548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If PSG is unavailable, ambulatory PSG, PG, or at a minimum </a:t>
              </a:r>
              <a:r>
                <a:rPr lang="en-GB" sz="1800" kern="1200" dirty="0" err="1"/>
                <a:t>SpO</a:t>
              </a:r>
              <a:r>
                <a:rPr lang="en-GB" sz="1800" kern="1200" dirty="0"/>
                <a:t>₂ with </a:t>
              </a:r>
              <a:r>
                <a:rPr lang="en-GB" sz="1800" kern="1200" dirty="0" err="1"/>
                <a:t>PtcCO</a:t>
              </a:r>
              <a:r>
                <a:rPr lang="en-GB" sz="1800" kern="1200" dirty="0"/>
                <a:t>₂ may be used  </a:t>
              </a:r>
            </a:p>
          </p:txBody>
        </p:sp>
        <p:sp>
          <p:nvSpPr>
            <p:cNvPr id="17" name="Free-form: Shape 16">
              <a:extLst>
                <a:ext uri="{FF2B5EF4-FFF2-40B4-BE49-F238E27FC236}">
                  <a16:creationId xmlns:a16="http://schemas.microsoft.com/office/drawing/2014/main" id="{F9DA662C-F415-E578-8593-898A867491A1}"/>
                </a:ext>
              </a:extLst>
            </p:cNvPr>
            <p:cNvSpPr/>
            <p:nvPr/>
          </p:nvSpPr>
          <p:spPr>
            <a:xfrm>
              <a:off x="336550" y="3280119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Sleep studies should be conducted by a sleep laboratory team in order to ensure signal quality</a:t>
              </a:r>
            </a:p>
          </p:txBody>
        </p:sp>
        <p:sp>
          <p:nvSpPr>
            <p:cNvPr id="18" name="Free-form: Shape 17">
              <a:extLst>
                <a:ext uri="{FF2B5EF4-FFF2-40B4-BE49-F238E27FC236}">
                  <a16:creationId xmlns:a16="http://schemas.microsoft.com/office/drawing/2014/main" id="{700C8AFD-DD81-B5FC-5EC7-B6053D2D9D2C}"/>
                </a:ext>
              </a:extLst>
            </p:cNvPr>
            <p:cNvSpPr/>
            <p:nvPr/>
          </p:nvSpPr>
          <p:spPr>
            <a:xfrm>
              <a:off x="336550" y="3763688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Equipment used should be validated and adapted for the patient's age and needs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7929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2EB8AE-1398-AC3F-1E59-C28452ABE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272C713-8D61-D6DC-5DA3-66D00B63FA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Screening for sleep‑disordered breathing should be undertaken routinely throughout the life course, with particular focus on the early years of life when onset is more common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9BD7F-7926-8378-893A-7EABDA2B80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</p:spPr>
        <p:txBody>
          <a:bodyPr>
            <a:normAutofit/>
          </a:bodyPr>
          <a:lstStyle/>
          <a:p>
            <a:r>
              <a:rPr lang="en-GB" dirty="0"/>
              <a:t>Guiding principle C achieved 100% agreement, with a mean level of agreement of 9.1 (range 7–10)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DF6367D-0330-FECB-F0B4-FF8322B6D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</p:spPr>
        <p:txBody>
          <a:bodyPr>
            <a:normAutofit/>
          </a:bodyPr>
          <a:lstStyle/>
          <a:p>
            <a:r>
              <a:rPr lang="en-GB" dirty="0"/>
              <a:t>Guiding principle 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43F1B6-0454-E22C-9CCE-90FB867097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</p:spPr>
        <p:txBody>
          <a:bodyPr/>
          <a:lstStyle/>
          <a:p>
            <a:r>
              <a:rPr lang="en-GB" dirty="0"/>
              <a:t>ACH, achondroplasia; MDT, multidisciplinary team; OSA, obstructive sleep apnoea; SDB, sleep-disordered breathing.</a:t>
            </a:r>
          </a:p>
          <a:p>
            <a:r>
              <a:rPr lang="en-GB" dirty="0"/>
              <a:t>Adapted from Fauroux B, et al. </a:t>
            </a:r>
            <a:r>
              <a:rPr lang="en-GB" dirty="0" err="1"/>
              <a:t>Orphanet</a:t>
            </a:r>
            <a:r>
              <a:rPr lang="en-GB" dirty="0"/>
              <a:t> J Rare Dis 2025;20(1):233.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82C93B8-1EFD-9DE4-D005-79CC0CBD0379}"/>
              </a:ext>
            </a:extLst>
          </p:cNvPr>
          <p:cNvGrpSpPr/>
          <p:nvPr/>
        </p:nvGrpSpPr>
        <p:grpSpPr>
          <a:xfrm>
            <a:off x="336550" y="2448000"/>
            <a:ext cx="11518900" cy="2366010"/>
            <a:chOff x="336550" y="2312978"/>
            <a:chExt cx="11518900" cy="2366010"/>
          </a:xfrm>
        </p:grpSpPr>
        <p:sp>
          <p:nvSpPr>
            <p:cNvPr id="15" name="Free-form: Shape 14">
              <a:extLst>
                <a:ext uri="{FF2B5EF4-FFF2-40B4-BE49-F238E27FC236}">
                  <a16:creationId xmlns:a16="http://schemas.microsoft.com/office/drawing/2014/main" id="{0888C240-EE57-DB9C-E31E-A709B56AB6D3}"/>
                </a:ext>
              </a:extLst>
            </p:cNvPr>
            <p:cNvSpPr/>
            <p:nvPr/>
          </p:nvSpPr>
          <p:spPr>
            <a:xfrm>
              <a:off x="336550" y="2312978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Symptoms, questionnaires, and airway exams are insufficient for diagnosing SDB</a:t>
              </a:r>
            </a:p>
          </p:txBody>
        </p:sp>
        <p:sp>
          <p:nvSpPr>
            <p:cNvPr id="16" name="Free-form: Shape 15">
              <a:extLst>
                <a:ext uri="{FF2B5EF4-FFF2-40B4-BE49-F238E27FC236}">
                  <a16:creationId xmlns:a16="http://schemas.microsoft.com/office/drawing/2014/main" id="{A72785FF-DBBF-5302-1C38-AE30DFE8C965}"/>
                </a:ext>
              </a:extLst>
            </p:cNvPr>
            <p:cNvSpPr/>
            <p:nvPr/>
          </p:nvSpPr>
          <p:spPr>
            <a:xfrm>
              <a:off x="336550" y="2796548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dirty="0"/>
                <a:t>A</a:t>
              </a:r>
              <a:r>
                <a:rPr lang="en-GB" sz="1800" kern="1200" dirty="0"/>
                <a:t> sleep study is required for accurate diagnosis of SDB</a:t>
              </a:r>
            </a:p>
          </p:txBody>
        </p:sp>
        <p:sp>
          <p:nvSpPr>
            <p:cNvPr id="17" name="Free-form: Shape 16">
              <a:extLst>
                <a:ext uri="{FF2B5EF4-FFF2-40B4-BE49-F238E27FC236}">
                  <a16:creationId xmlns:a16="http://schemas.microsoft.com/office/drawing/2014/main" id="{78EED0AA-AFD4-C2C1-C690-A2E7B357E17C}"/>
                </a:ext>
              </a:extLst>
            </p:cNvPr>
            <p:cNvSpPr/>
            <p:nvPr/>
          </p:nvSpPr>
          <p:spPr>
            <a:xfrm>
              <a:off x="336550" y="3280119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The EAF recommends routine OSA screening across the lifespan, especially in early years</a:t>
              </a:r>
            </a:p>
          </p:txBody>
        </p:sp>
        <p:sp>
          <p:nvSpPr>
            <p:cNvPr id="18" name="Free-form: Shape 17">
              <a:extLst>
                <a:ext uri="{FF2B5EF4-FFF2-40B4-BE49-F238E27FC236}">
                  <a16:creationId xmlns:a16="http://schemas.microsoft.com/office/drawing/2014/main" id="{9DA0CA6D-9601-7EBA-8DE0-61BFFE6C17CD}"/>
                </a:ext>
              </a:extLst>
            </p:cNvPr>
            <p:cNvSpPr/>
            <p:nvPr/>
          </p:nvSpPr>
          <p:spPr>
            <a:xfrm>
              <a:off x="336550" y="3763688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OSA screening should be performed by an achondroplasia MDT, working with a local healthcare team</a:t>
              </a:r>
            </a:p>
          </p:txBody>
        </p:sp>
        <p:sp>
          <p:nvSpPr>
            <p:cNvPr id="19" name="Free-form: Shape 18">
              <a:extLst>
                <a:ext uri="{FF2B5EF4-FFF2-40B4-BE49-F238E27FC236}">
                  <a16:creationId xmlns:a16="http://schemas.microsoft.com/office/drawing/2014/main" id="{13C0E2D1-E99B-A433-44CB-7C962311BC9D}"/>
                </a:ext>
              </a:extLst>
            </p:cNvPr>
            <p:cNvSpPr/>
            <p:nvPr/>
          </p:nvSpPr>
          <p:spPr>
            <a:xfrm>
              <a:off x="336550" y="4247258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No formal guidance exists for assessing SDB in adults with ACH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0097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673151-7AF0-3613-192F-A8382039E0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EDC70FC-BD7D-B9DF-CA91-A3AE2B94A3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If sleep-disordered breathing is suspected, a sleep study should be performed, with scoring made by a sleep specialist as soon as possible; interpretation and therapeutic management should be performed within an achondroplasia MDT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97325-CBFB-8049-9FE6-2FEBF456EDD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</p:spPr>
        <p:txBody>
          <a:bodyPr>
            <a:normAutofit/>
          </a:bodyPr>
          <a:lstStyle/>
          <a:p>
            <a:r>
              <a:rPr lang="en-GB" dirty="0"/>
              <a:t>Guiding principle D achieved 100% agreement, with a mean level of agreement of 9.5 (range 7–10)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E850374-0EEC-7187-EBD2-33125F764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</p:spPr>
        <p:txBody>
          <a:bodyPr>
            <a:normAutofit/>
          </a:bodyPr>
          <a:lstStyle/>
          <a:p>
            <a:r>
              <a:rPr lang="en-GB" dirty="0"/>
              <a:t>Guiding principle 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70ACC5-EB8A-897D-874D-4FCAAAA2F0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</p:spPr>
        <p:txBody>
          <a:bodyPr/>
          <a:lstStyle/>
          <a:p>
            <a:r>
              <a:rPr lang="en-GB" dirty="0"/>
              <a:t>ACH, achondroplasia; MDT, multidisciplinary team; SDB, sleep-disordered breathing. </a:t>
            </a:r>
          </a:p>
          <a:p>
            <a:r>
              <a:rPr lang="en-GB" dirty="0"/>
              <a:t>Adapted from Fauroux B, et al. </a:t>
            </a:r>
            <a:r>
              <a:rPr lang="en-GB" dirty="0" err="1"/>
              <a:t>Orphanet</a:t>
            </a:r>
            <a:r>
              <a:rPr lang="en-GB" dirty="0"/>
              <a:t> J Rare Dis 2025;20(1):233.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AE05E5-59FB-D484-A012-38811EA9A6C9}"/>
              </a:ext>
            </a:extLst>
          </p:cNvPr>
          <p:cNvGrpSpPr/>
          <p:nvPr/>
        </p:nvGrpSpPr>
        <p:grpSpPr>
          <a:xfrm>
            <a:off x="336550" y="2448000"/>
            <a:ext cx="11518900" cy="1398871"/>
            <a:chOff x="336550" y="2312978"/>
            <a:chExt cx="11518900" cy="1398871"/>
          </a:xfrm>
        </p:grpSpPr>
        <p:sp>
          <p:nvSpPr>
            <p:cNvPr id="15" name="Free-form: Shape 14">
              <a:extLst>
                <a:ext uri="{FF2B5EF4-FFF2-40B4-BE49-F238E27FC236}">
                  <a16:creationId xmlns:a16="http://schemas.microsoft.com/office/drawing/2014/main" id="{776B9F5A-547C-7BEB-FE4A-46521CD80D04}"/>
                </a:ext>
              </a:extLst>
            </p:cNvPr>
            <p:cNvSpPr/>
            <p:nvPr/>
          </p:nvSpPr>
          <p:spPr>
            <a:xfrm>
              <a:off x="336550" y="2312978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Sleep study interpretation doesn’t require ACH expertise, but input from </a:t>
              </a:r>
              <a:r>
                <a:rPr lang="en-GB" dirty="0"/>
                <a:t>an ACH expert should be available</a:t>
              </a:r>
              <a:endParaRPr lang="en-GB" sz="1800" kern="1200" dirty="0"/>
            </a:p>
          </p:txBody>
        </p:sp>
        <p:sp>
          <p:nvSpPr>
            <p:cNvPr id="16" name="Free-form: Shape 15">
              <a:extLst>
                <a:ext uri="{FF2B5EF4-FFF2-40B4-BE49-F238E27FC236}">
                  <a16:creationId xmlns:a16="http://schemas.microsoft.com/office/drawing/2014/main" id="{C05D4D27-BE0B-2F42-D516-99DC3FE7104A}"/>
                </a:ext>
              </a:extLst>
            </p:cNvPr>
            <p:cNvSpPr/>
            <p:nvPr/>
          </p:nvSpPr>
          <p:spPr>
            <a:xfrm>
              <a:off x="336550" y="2796548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SDB intervention and management should be preformed within an ACH MDT</a:t>
              </a:r>
            </a:p>
          </p:txBody>
        </p:sp>
        <p:sp>
          <p:nvSpPr>
            <p:cNvPr id="17" name="Free-form: Shape 16">
              <a:extLst>
                <a:ext uri="{FF2B5EF4-FFF2-40B4-BE49-F238E27FC236}">
                  <a16:creationId xmlns:a16="http://schemas.microsoft.com/office/drawing/2014/main" id="{F8755C2D-FB41-B8BF-31E7-F8FF7AEDE19B}"/>
                </a:ext>
              </a:extLst>
            </p:cNvPr>
            <p:cNvSpPr/>
            <p:nvPr/>
          </p:nvSpPr>
          <p:spPr>
            <a:xfrm>
              <a:off x="336550" y="3280119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Skeletal dysplasia MDTs should aim to include a sleep specialist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5518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3B6103-F621-FFCC-A6B7-714D9C1478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B73E70F-0AAE-2CAB-D44D-58C66DC9F1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Stepwise therapeutic management should be individualised to the type and severity of sleep‑disordered breathing and the age of the patient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CD8D6-EE6F-9707-9325-CC515D00A5D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</p:spPr>
        <p:txBody>
          <a:bodyPr>
            <a:normAutofit/>
          </a:bodyPr>
          <a:lstStyle/>
          <a:p>
            <a:r>
              <a:rPr lang="en-GB" dirty="0"/>
              <a:t>Guiding principle E achieved 100% agreement, with a mean level of agreement of 9.7 (range 8–10)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A621E05-69C3-5A79-9DC7-1191CD385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</p:spPr>
        <p:txBody>
          <a:bodyPr>
            <a:normAutofit/>
          </a:bodyPr>
          <a:lstStyle/>
          <a:p>
            <a:r>
              <a:rPr lang="en-GB" dirty="0"/>
              <a:t>Guiding principle 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F122CD-811E-3C4C-96B5-B4ACF2A73A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</p:spPr>
        <p:txBody>
          <a:bodyPr/>
          <a:lstStyle/>
          <a:p>
            <a:r>
              <a:rPr lang="en-GB" dirty="0"/>
              <a:t>ACH, achondroplasia; CSA, central sleep apnoea; NH, nocturnal alveolar hypoventilation; NIV, non-invasive bilevel ventilation; OSA, obstructive sleep apnoea.</a:t>
            </a:r>
          </a:p>
          <a:p>
            <a:r>
              <a:rPr lang="en-GB" dirty="0"/>
              <a:t>Adapted from Fauroux B, et al. </a:t>
            </a:r>
            <a:r>
              <a:rPr lang="en-GB" dirty="0" err="1"/>
              <a:t>Orphanet</a:t>
            </a:r>
            <a:r>
              <a:rPr lang="en-GB" dirty="0"/>
              <a:t> J Rare Dis 2025;20(1):233.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7E8A434-F4C5-0A2A-7FAB-5860847C5B30}"/>
              </a:ext>
            </a:extLst>
          </p:cNvPr>
          <p:cNvGrpSpPr/>
          <p:nvPr/>
        </p:nvGrpSpPr>
        <p:grpSpPr>
          <a:xfrm>
            <a:off x="336550" y="2448000"/>
            <a:ext cx="11518900" cy="1882440"/>
            <a:chOff x="336550" y="2312978"/>
            <a:chExt cx="11518900" cy="1882440"/>
          </a:xfrm>
        </p:grpSpPr>
        <p:sp>
          <p:nvSpPr>
            <p:cNvPr id="15" name="Free-form: Shape 14">
              <a:extLst>
                <a:ext uri="{FF2B5EF4-FFF2-40B4-BE49-F238E27FC236}">
                  <a16:creationId xmlns:a16="http://schemas.microsoft.com/office/drawing/2014/main" id="{2BCEF6C4-0096-FAB1-DE05-60129E7FF4CB}"/>
                </a:ext>
              </a:extLst>
            </p:cNvPr>
            <p:cNvSpPr/>
            <p:nvPr/>
          </p:nvSpPr>
          <p:spPr>
            <a:xfrm>
              <a:off x="336550" y="2312978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dirty="0"/>
                <a:t>A pre-surgical sleep endoscopy is highly recommended, with overnight observation for children with ACH and OSA</a:t>
              </a:r>
              <a:endParaRPr lang="en-GB" sz="1800" kern="1200" dirty="0"/>
            </a:p>
          </p:txBody>
        </p:sp>
        <p:sp>
          <p:nvSpPr>
            <p:cNvPr id="16" name="Free-form: Shape 15">
              <a:extLst>
                <a:ext uri="{FF2B5EF4-FFF2-40B4-BE49-F238E27FC236}">
                  <a16:creationId xmlns:a16="http://schemas.microsoft.com/office/drawing/2014/main" id="{9D9B14FE-3B82-787A-F615-5EAA2E417019}"/>
                </a:ext>
              </a:extLst>
            </p:cNvPr>
            <p:cNvSpPr/>
            <p:nvPr/>
          </p:nvSpPr>
          <p:spPr>
            <a:xfrm>
              <a:off x="336550" y="2796548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People with ACH and OSA should undergo a sleep study 2 to 4 months after upper airway surgery</a:t>
              </a:r>
            </a:p>
          </p:txBody>
        </p:sp>
        <p:sp>
          <p:nvSpPr>
            <p:cNvPr id="17" name="Free-form: Shape 16">
              <a:extLst>
                <a:ext uri="{FF2B5EF4-FFF2-40B4-BE49-F238E27FC236}">
                  <a16:creationId xmlns:a16="http://schemas.microsoft.com/office/drawing/2014/main" id="{346E3697-2CC1-9604-5C72-5A8CF0F5BB93}"/>
                </a:ext>
              </a:extLst>
            </p:cNvPr>
            <p:cNvSpPr/>
            <p:nvPr/>
          </p:nvSpPr>
          <p:spPr>
            <a:xfrm>
              <a:off x="336550" y="3280119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If OSA persists after upper airway surgery the ACH MDT should consider orthodontic or maxillofacial surgery, or CPAP</a:t>
              </a:r>
            </a:p>
          </p:txBody>
        </p:sp>
        <p:sp>
          <p:nvSpPr>
            <p:cNvPr id="18" name="Free-form: Shape 17">
              <a:extLst>
                <a:ext uri="{FF2B5EF4-FFF2-40B4-BE49-F238E27FC236}">
                  <a16:creationId xmlns:a16="http://schemas.microsoft.com/office/drawing/2014/main" id="{5AF11608-241E-66F4-95C2-3B594043D742}"/>
                </a:ext>
              </a:extLst>
            </p:cNvPr>
            <p:cNvSpPr/>
            <p:nvPr/>
          </p:nvSpPr>
          <p:spPr>
            <a:xfrm>
              <a:off x="336550" y="3763688"/>
              <a:ext cx="11518900" cy="431730"/>
            </a:xfrm>
            <a:custGeom>
              <a:avLst/>
              <a:gdLst>
                <a:gd name="connsiteX0" fmla="*/ 0 w 11518900"/>
                <a:gd name="connsiteY0" fmla="*/ 71956 h 431730"/>
                <a:gd name="connsiteX1" fmla="*/ 71956 w 11518900"/>
                <a:gd name="connsiteY1" fmla="*/ 0 h 431730"/>
                <a:gd name="connsiteX2" fmla="*/ 11446944 w 11518900"/>
                <a:gd name="connsiteY2" fmla="*/ 0 h 431730"/>
                <a:gd name="connsiteX3" fmla="*/ 11518900 w 11518900"/>
                <a:gd name="connsiteY3" fmla="*/ 71956 h 431730"/>
                <a:gd name="connsiteX4" fmla="*/ 11518900 w 11518900"/>
                <a:gd name="connsiteY4" fmla="*/ 359774 h 431730"/>
                <a:gd name="connsiteX5" fmla="*/ 11446944 w 11518900"/>
                <a:gd name="connsiteY5" fmla="*/ 431730 h 431730"/>
                <a:gd name="connsiteX6" fmla="*/ 71956 w 11518900"/>
                <a:gd name="connsiteY6" fmla="*/ 431730 h 431730"/>
                <a:gd name="connsiteX7" fmla="*/ 0 w 11518900"/>
                <a:gd name="connsiteY7" fmla="*/ 359774 h 431730"/>
                <a:gd name="connsiteX8" fmla="*/ 0 w 11518900"/>
                <a:gd name="connsiteY8" fmla="*/ 71956 h 43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8900" h="431730">
                  <a:moveTo>
                    <a:pt x="0" y="71956"/>
                  </a:moveTo>
                  <a:cubicBezTo>
                    <a:pt x="0" y="32216"/>
                    <a:pt x="32216" y="0"/>
                    <a:pt x="71956" y="0"/>
                  </a:cubicBezTo>
                  <a:lnTo>
                    <a:pt x="11446944" y="0"/>
                  </a:lnTo>
                  <a:cubicBezTo>
                    <a:pt x="11486684" y="0"/>
                    <a:pt x="11518900" y="32216"/>
                    <a:pt x="11518900" y="71956"/>
                  </a:cubicBezTo>
                  <a:lnTo>
                    <a:pt x="11518900" y="359774"/>
                  </a:lnTo>
                  <a:cubicBezTo>
                    <a:pt x="11518900" y="399514"/>
                    <a:pt x="11486684" y="431730"/>
                    <a:pt x="11446944" y="431730"/>
                  </a:cubicBezTo>
                  <a:lnTo>
                    <a:pt x="71956" y="431730"/>
                  </a:lnTo>
                  <a:cubicBezTo>
                    <a:pt x="32216" y="431730"/>
                    <a:pt x="0" y="399514"/>
                    <a:pt x="0" y="359774"/>
                  </a:cubicBezTo>
                  <a:lnTo>
                    <a:pt x="0" y="71956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655" tIns="89655" rIns="89655" bIns="89655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While CSA may resolve with cervico-occipital decompression, if NH persists after OSA correction, NIV is indicated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6162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D6708E-3207-1F07-2348-70E680B4D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SDB can have long-term consequences for patients with ACH if untreated </a:t>
            </a:r>
          </a:p>
          <a:p>
            <a:r>
              <a:rPr lang="en-GB" dirty="0"/>
              <a:t>Early recognition and treatment is required to mitigate risk of neurocognitive, cardiovascular and metabolic complications</a:t>
            </a:r>
          </a:p>
          <a:p>
            <a:r>
              <a:rPr lang="en-GB" dirty="0"/>
              <a:t>These 5 guiding principles from the EAF will assist clinicians and HCPs in SDB diagnosis and management </a:t>
            </a:r>
          </a:p>
          <a:p>
            <a:r>
              <a:rPr lang="en-GB" dirty="0"/>
              <a:t>Early diagnosis and treatment will improve QoL for patients with ACH and minimise long-term risks </a:t>
            </a:r>
          </a:p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2E953-D23A-BAB6-D060-6F1A129C8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ACH, achondroplasia; EAF, European Achondroplasia Forum; QoL, quality of life; SDB, sleep-disordered breathing.</a:t>
            </a:r>
          </a:p>
          <a:p>
            <a:r>
              <a:rPr lang="en-GB" dirty="0"/>
              <a:t>Adapted from Fauroux B, et al. </a:t>
            </a:r>
            <a:r>
              <a:rPr lang="en-GB" dirty="0" err="1"/>
              <a:t>Orphanet</a:t>
            </a:r>
            <a:r>
              <a:rPr lang="en-GB" dirty="0"/>
              <a:t> J Rare Dis 2025;20(1):233.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2D0460D-1C22-5F11-EDB7-97F3D10E4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 </a:t>
            </a:r>
          </a:p>
        </p:txBody>
      </p:sp>
    </p:spTree>
    <p:extLst>
      <p:ext uri="{BB962C8B-B14F-4D97-AF65-F5344CB8AC3E}">
        <p14:creationId xmlns:p14="http://schemas.microsoft.com/office/powerpoint/2010/main" val="268161127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Achondroplasia forum">
      <a:dk1>
        <a:srgbClr val="051C2C"/>
      </a:dk1>
      <a:lt1>
        <a:sysClr val="window" lastClr="FFFFFF"/>
      </a:lt1>
      <a:dk2>
        <a:srgbClr val="051C2C"/>
      </a:dk2>
      <a:lt2>
        <a:srgbClr val="FFFFFF"/>
      </a:lt2>
      <a:accent1>
        <a:srgbClr val="051C2C"/>
      </a:accent1>
      <a:accent2>
        <a:srgbClr val="274554"/>
      </a:accent2>
      <a:accent3>
        <a:srgbClr val="DFAA40"/>
      </a:accent3>
      <a:accent4>
        <a:srgbClr val="368BAB"/>
      </a:accent4>
      <a:accent5>
        <a:srgbClr val="AACDD8"/>
      </a:accent5>
      <a:accent6>
        <a:srgbClr val="FEDD00"/>
      </a:accent6>
      <a:hlink>
        <a:srgbClr val="051C2C"/>
      </a:hlink>
      <a:folHlink>
        <a:srgbClr val="051C2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GSL Template" id="{E707C889-FBD3-4C5E-8378-C29BDCD68AAB}" vid="{6E1DB9CE-A05A-435F-BD63-176DE3EF4D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20349</TotalTime>
  <Words>1226</Words>
  <Application>Microsoft Office PowerPoint</Application>
  <PresentationFormat>Widescreen</PresentationFormat>
  <Paragraphs>84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MS PGothic</vt:lpstr>
      <vt:lpstr>Aptos</vt:lpstr>
      <vt:lpstr>Arial</vt:lpstr>
      <vt:lpstr>Calibri</vt:lpstr>
      <vt:lpstr>1_Office Theme</vt:lpstr>
      <vt:lpstr>Management of sleep-disordered breathing  in achondroplasia: guiding principles of the  European Achondroplasia Forum </vt:lpstr>
      <vt:lpstr>Introduction</vt:lpstr>
      <vt:lpstr>Methods</vt:lpstr>
      <vt:lpstr>Guiding principle A</vt:lpstr>
      <vt:lpstr>Guiding principle B</vt:lpstr>
      <vt:lpstr>Guiding principle C</vt:lpstr>
      <vt:lpstr>Guiding principle D</vt:lpstr>
      <vt:lpstr>Guiding principle E</vt:lpstr>
      <vt:lpstr>Conclusion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 Hutchings</dc:creator>
  <cp:lastModifiedBy>Alex Hutchings</cp:lastModifiedBy>
  <cp:revision>67</cp:revision>
  <dcterms:created xsi:type="dcterms:W3CDTF">2024-10-21T10:43:52Z</dcterms:created>
  <dcterms:modified xsi:type="dcterms:W3CDTF">2025-10-23T09:26:33Z</dcterms:modified>
</cp:coreProperties>
</file>